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9" r:id="rId3"/>
    <p:sldId id="257" r:id="rId4"/>
    <p:sldId id="258" r:id="rId5"/>
    <p:sldId id="260" r:id="rId6"/>
    <p:sldId id="266" r:id="rId7"/>
    <p:sldId id="264" r:id="rId8"/>
    <p:sldId id="265" r:id="rId9"/>
    <p:sldId id="261" r:id="rId10"/>
    <p:sldId id="274" r:id="rId11"/>
    <p:sldId id="268" r:id="rId12"/>
    <p:sldId id="267" r:id="rId13"/>
    <p:sldId id="269" r:id="rId14"/>
    <p:sldId id="270" r:id="rId15"/>
    <p:sldId id="271" r:id="rId16"/>
    <p:sldId id="272" r:id="rId17"/>
    <p:sldId id="273" r:id="rId18"/>
    <p:sldId id="27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EB5DB9-45FC-4CC0-B607-EA235AA1CF16}" type="datetimeFigureOut">
              <a:rPr lang="en-US" smtClean="0"/>
              <a:t>12/3/2024</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3813933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EB5DB9-45FC-4CC0-B607-EA235AA1CF16}"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1421509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3EB5DB9-45FC-4CC0-B607-EA235AA1CF16}"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884474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EB5DB9-45FC-4CC0-B607-EA235AA1CF16}"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3700895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EB5DB9-45FC-4CC0-B607-EA235AA1CF16}" type="datetimeFigureOut">
              <a:rPr lang="en-US" smtClean="0"/>
              <a:t>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1982804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EB5DB9-45FC-4CC0-B607-EA235AA1CF16}" type="datetimeFigureOut">
              <a:rPr lang="en-US" smtClean="0"/>
              <a:t>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2521408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EB5DB9-45FC-4CC0-B607-EA235AA1CF16}" type="datetimeFigureOut">
              <a:rPr lang="en-US" smtClean="0"/>
              <a:t>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3456373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3EB5DB9-45FC-4CC0-B607-EA235AA1CF16}"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4050468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3EB5DB9-45FC-4CC0-B607-EA235AA1CF16}"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2908755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3EB5DB9-45FC-4CC0-B607-EA235AA1CF16}"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913550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3EB5DB9-45FC-4CC0-B607-EA235AA1CF16}"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3605434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3EB5DB9-45FC-4CC0-B607-EA235AA1CF16}"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2583978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3EB5DB9-45FC-4CC0-B607-EA235AA1CF16}"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30673105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3EB5DB9-45FC-4CC0-B607-EA235AA1CF16}"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3762996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3EB5DB9-45FC-4CC0-B607-EA235AA1CF16}"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2696409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EB5DB9-45FC-4CC0-B607-EA235AA1CF16}"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39662605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EB5DB9-45FC-4CC0-B607-EA235AA1CF16}"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8E931-8617-447F-94A6-9F681D361643}" type="slidenum">
              <a:rPr lang="en-US" smtClean="0"/>
              <a:t>‹#›</a:t>
            </a:fld>
            <a:endParaRPr lang="en-US"/>
          </a:p>
        </p:txBody>
      </p:sp>
    </p:spTree>
    <p:extLst>
      <p:ext uri="{BB962C8B-B14F-4D97-AF65-F5344CB8AC3E}">
        <p14:creationId xmlns:p14="http://schemas.microsoft.com/office/powerpoint/2010/main" val="31099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3EB5DB9-45FC-4CC0-B607-EA235AA1CF16}" type="datetimeFigureOut">
              <a:rPr lang="en-US" smtClean="0"/>
              <a:t>12/3/2024</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18E931-8617-447F-94A6-9F681D361643}" type="slidenum">
              <a:rPr lang="en-US" smtClean="0"/>
              <a:t>‹#›</a:t>
            </a:fld>
            <a:endParaRPr lang="en-US"/>
          </a:p>
        </p:txBody>
      </p:sp>
    </p:spTree>
    <p:extLst>
      <p:ext uri="{BB962C8B-B14F-4D97-AF65-F5344CB8AC3E}">
        <p14:creationId xmlns:p14="http://schemas.microsoft.com/office/powerpoint/2010/main" val="300901018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bouncehydration.com/our-iv-boosters/arginine-iv-therapy/" TargetMode="External"/><Relationship Id="rId2" Type="http://schemas.openxmlformats.org/officeDocument/2006/relationships/hyperlink" Target="https://www.bouncehydration.com/our-iv-boosters/tri-amino-iv-therapy/"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bodycraft.co.in/blogs/iv-drip-weight-loss-therapy-benefits-process-cost/" TargetMode="External"/><Relationship Id="rId2" Type="http://schemas.openxmlformats.org/officeDocument/2006/relationships/hyperlink" Target="https://revivindia.com/iv-therapies" TargetMode="External"/><Relationship Id="rId1" Type="http://schemas.openxmlformats.org/officeDocument/2006/relationships/slideLayout" Target="../slideLayouts/slideLayout2.xml"/><Relationship Id="rId4" Type="http://schemas.openxmlformats.org/officeDocument/2006/relationships/hyperlink" Target="https://www.bouncehydration.com/blog/iv-therapy-benefit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msdmanuals.com/en-in/home/brain-spinal-cord-and-nerve-disorders/peripheral-nerve-and-related-disorders/polyneuropathy" TargetMode="External"/><Relationship Id="rId2" Type="http://schemas.openxmlformats.org/officeDocument/2006/relationships/hyperlink" Target="https://www.msdmanuals.com/en-in/home/immune-disorders/allergic-reactions-and-other-hypersensitivity-disorders/anaphylactic-reaction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digitalcommons.liberty.edu/cgi/viewcontent.cgi?article=2033&amp;context=honor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digitalcommons.liberty.edu/cgi/viewcontent.cgi?article=2033&amp;context=honor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news-medical.net/medical/authors/ananya-mandal" TargetMode="External"/><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hyperlink" Target="https://www.news-medical.net/medical/authors/april-cashin-garbutt"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0DF7E-A56B-49E5-9C34-050FA468FA7C}"/>
              </a:ext>
            </a:extLst>
          </p:cNvPr>
          <p:cNvSpPr>
            <a:spLocks noGrp="1"/>
          </p:cNvSpPr>
          <p:nvPr>
            <p:ph type="ctrTitle"/>
          </p:nvPr>
        </p:nvSpPr>
        <p:spPr>
          <a:xfrm>
            <a:off x="1656289" y="452967"/>
            <a:ext cx="8574622" cy="2616199"/>
          </a:xfrm>
        </p:spPr>
        <p:txBody>
          <a:bodyPr>
            <a:normAutofit fontScale="90000"/>
          </a:bodyPr>
          <a:lstStyle/>
          <a:p>
            <a:pPr algn="ctr"/>
            <a:r>
              <a:rPr lang="en-US" b="1" dirty="0">
                <a:solidFill>
                  <a:srgbClr val="7030A0"/>
                </a:solidFill>
              </a:rPr>
              <a:t>I V  DRIP  THERAPY</a:t>
            </a:r>
            <a:br>
              <a:rPr lang="en-US" b="1" dirty="0">
                <a:solidFill>
                  <a:srgbClr val="7030A0"/>
                </a:solidFill>
              </a:rPr>
            </a:br>
            <a:br>
              <a:rPr lang="en-US" b="1" dirty="0">
                <a:solidFill>
                  <a:srgbClr val="7030A0"/>
                </a:solidFill>
              </a:rPr>
            </a:br>
            <a:endParaRPr lang="en-US" b="1" dirty="0">
              <a:solidFill>
                <a:srgbClr val="7030A0"/>
              </a:solidFill>
            </a:endParaRPr>
          </a:p>
        </p:txBody>
      </p:sp>
      <p:sp>
        <p:nvSpPr>
          <p:cNvPr id="3" name="Subtitle 2">
            <a:extLst>
              <a:ext uri="{FF2B5EF4-FFF2-40B4-BE49-F238E27FC236}">
                <a16:creationId xmlns:a16="http://schemas.microsoft.com/office/drawing/2014/main" id="{F3846034-1190-4FD2-89ED-9FB346915D19}"/>
              </a:ext>
            </a:extLst>
          </p:cNvPr>
          <p:cNvSpPr>
            <a:spLocks noGrp="1"/>
          </p:cNvSpPr>
          <p:nvPr>
            <p:ph type="subTitle" idx="1"/>
          </p:nvPr>
        </p:nvSpPr>
        <p:spPr>
          <a:xfrm>
            <a:off x="4515377" y="3996267"/>
            <a:ext cx="6987645" cy="1388534"/>
          </a:xfrm>
        </p:spPr>
        <p:txBody>
          <a:bodyPr>
            <a:normAutofit fontScale="77500" lnSpcReduction="20000"/>
          </a:bodyPr>
          <a:lstStyle/>
          <a:p>
            <a:r>
              <a:rPr lang="en-US" b="1" i="1" dirty="0">
                <a:solidFill>
                  <a:schemeClr val="accent6">
                    <a:lumMod val="50000"/>
                  </a:schemeClr>
                </a:solidFill>
              </a:rPr>
              <a:t>MRS ASHA LATHA. S </a:t>
            </a:r>
          </a:p>
          <a:p>
            <a:r>
              <a:rPr lang="en-US" b="1" i="1" dirty="0">
                <a:solidFill>
                  <a:schemeClr val="accent6">
                    <a:lumMod val="50000"/>
                  </a:schemeClr>
                </a:solidFill>
              </a:rPr>
              <a:t>HOD ,COMMUNITY HEALTH NURSING, </a:t>
            </a:r>
          </a:p>
          <a:p>
            <a:r>
              <a:rPr lang="en-US" b="1" i="1" dirty="0">
                <a:solidFill>
                  <a:schemeClr val="accent6">
                    <a:lumMod val="50000"/>
                  </a:schemeClr>
                </a:solidFill>
              </a:rPr>
              <a:t>SEA COLLEGE OF NURSING,</a:t>
            </a:r>
          </a:p>
          <a:p>
            <a:r>
              <a:rPr lang="en-US" b="1" i="1" dirty="0">
                <a:solidFill>
                  <a:schemeClr val="accent6">
                    <a:lumMod val="50000"/>
                  </a:schemeClr>
                </a:solidFill>
              </a:rPr>
              <a:t>BANGALORE</a:t>
            </a:r>
          </a:p>
          <a:p>
            <a:endParaRPr lang="en-US" b="1" i="1" dirty="0"/>
          </a:p>
          <a:p>
            <a:endParaRPr lang="en-US" b="1" dirty="0"/>
          </a:p>
        </p:txBody>
      </p:sp>
      <p:sp>
        <p:nvSpPr>
          <p:cNvPr id="4" name="AutoShape 2" descr="IV Drip for Dehydration in Dubai ...">
            <a:extLst>
              <a:ext uri="{FF2B5EF4-FFF2-40B4-BE49-F238E27FC236}">
                <a16:creationId xmlns:a16="http://schemas.microsoft.com/office/drawing/2014/main" id="{FC96086C-0A07-44D6-92BA-5D5412769A1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796105C9-33F0-4B4E-8780-4DE489FCDF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8961" y="1473199"/>
            <a:ext cx="4628270" cy="3675575"/>
          </a:xfrm>
          <a:prstGeom prst="rect">
            <a:avLst/>
          </a:prstGeom>
        </p:spPr>
      </p:pic>
    </p:spTree>
    <p:extLst>
      <p:ext uri="{BB962C8B-B14F-4D97-AF65-F5344CB8AC3E}">
        <p14:creationId xmlns:p14="http://schemas.microsoft.com/office/powerpoint/2010/main" val="168654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49B5C-D160-48F7-BFE9-8D961A886301}"/>
              </a:ext>
            </a:extLst>
          </p:cNvPr>
          <p:cNvSpPr>
            <a:spLocks noGrp="1"/>
          </p:cNvSpPr>
          <p:nvPr>
            <p:ph type="title"/>
          </p:nvPr>
        </p:nvSpPr>
        <p:spPr>
          <a:xfrm>
            <a:off x="1568717" y="218049"/>
            <a:ext cx="10018713" cy="861646"/>
          </a:xfrm>
        </p:spPr>
        <p:txBody>
          <a:bodyPr/>
          <a:lstStyle/>
          <a:p>
            <a:r>
              <a:rPr lang="en-US" b="1" dirty="0">
                <a:solidFill>
                  <a:srgbClr val="0070C0"/>
                </a:solidFill>
              </a:rPr>
              <a:t>SESSION OVERVIEW</a:t>
            </a:r>
          </a:p>
        </p:txBody>
      </p:sp>
      <p:sp>
        <p:nvSpPr>
          <p:cNvPr id="3" name="Content Placeholder 2">
            <a:extLst>
              <a:ext uri="{FF2B5EF4-FFF2-40B4-BE49-F238E27FC236}">
                <a16:creationId xmlns:a16="http://schemas.microsoft.com/office/drawing/2014/main" id="{C5F90ABC-AD21-415F-ABF4-F192D8FB56D7}"/>
              </a:ext>
            </a:extLst>
          </p:cNvPr>
          <p:cNvSpPr>
            <a:spLocks noGrp="1"/>
          </p:cNvSpPr>
          <p:nvPr>
            <p:ph idx="1"/>
          </p:nvPr>
        </p:nvSpPr>
        <p:spPr>
          <a:xfrm>
            <a:off x="1568718" y="886265"/>
            <a:ext cx="10248144" cy="5753686"/>
          </a:xfrm>
        </p:spPr>
        <p:txBody>
          <a:bodyPr>
            <a:normAutofit fontScale="55000" lnSpcReduction="20000"/>
          </a:bodyPr>
          <a:lstStyle/>
          <a:p>
            <a:pPr marL="0" indent="0">
              <a:buNone/>
            </a:pPr>
            <a:endParaRPr lang="en-US" dirty="0"/>
          </a:p>
          <a:p>
            <a:pPr marL="0" indent="0">
              <a:buNone/>
            </a:pPr>
            <a:endParaRPr lang="en-US" dirty="0"/>
          </a:p>
          <a:p>
            <a:r>
              <a:rPr lang="en-US" sz="3300" b="1" dirty="0"/>
              <a:t>INTRODUCTION</a:t>
            </a:r>
          </a:p>
          <a:p>
            <a:r>
              <a:rPr lang="en-US" sz="3300" b="1" dirty="0"/>
              <a:t>BACKGROUND</a:t>
            </a:r>
          </a:p>
          <a:p>
            <a:r>
              <a:rPr lang="en-US" sz="3300" b="1" dirty="0"/>
              <a:t>DEFINITION</a:t>
            </a:r>
          </a:p>
          <a:p>
            <a:r>
              <a:rPr lang="en-US" sz="3300" b="1" dirty="0"/>
              <a:t>5W 1H</a:t>
            </a:r>
          </a:p>
          <a:p>
            <a:r>
              <a:rPr lang="en-US" sz="3300" b="1" dirty="0"/>
              <a:t>USES AND BENEFITS</a:t>
            </a:r>
          </a:p>
          <a:p>
            <a:r>
              <a:rPr lang="en-US" sz="3300" b="1" dirty="0"/>
              <a:t>BEFORE     DURING      AFTER</a:t>
            </a:r>
          </a:p>
          <a:p>
            <a:r>
              <a:rPr lang="en-US" sz="3300" b="1" dirty="0"/>
              <a:t>COMPARISON OF  IV FLUIDS USED</a:t>
            </a:r>
          </a:p>
          <a:p>
            <a:r>
              <a:rPr lang="en-US" sz="3300" b="1" dirty="0"/>
              <a:t>DETOX IV</a:t>
            </a:r>
          </a:p>
          <a:p>
            <a:r>
              <a:rPr lang="en-US" sz="3300" b="1" dirty="0"/>
              <a:t>IV THERAPY FOR WEIGHT LOSS</a:t>
            </a:r>
          </a:p>
          <a:p>
            <a:r>
              <a:rPr lang="en-US" sz="3300" b="1" dirty="0"/>
              <a:t>WEBSITE NOTE</a:t>
            </a:r>
          </a:p>
          <a:p>
            <a:r>
              <a:rPr lang="en-US" sz="3300" b="1" dirty="0"/>
              <a:t>SOME MORE EXTENDED USES</a:t>
            </a:r>
          </a:p>
          <a:p>
            <a:r>
              <a:rPr lang="en-US" sz="3300" b="1" dirty="0"/>
              <a:t>HARMFUL EFFECTS</a:t>
            </a:r>
          </a:p>
          <a:p>
            <a:r>
              <a:rPr lang="en-US" sz="3300" b="1" dirty="0"/>
              <a:t>VIEWS FROM RESEARCH ARTICLES</a:t>
            </a:r>
          </a:p>
          <a:p>
            <a:endParaRPr lang="en-US" sz="3300" dirty="0"/>
          </a:p>
          <a:p>
            <a:endParaRPr lang="en-US" dirty="0"/>
          </a:p>
          <a:p>
            <a:endParaRPr lang="en-US" dirty="0"/>
          </a:p>
          <a:p>
            <a:endParaRPr lang="en-US" dirty="0"/>
          </a:p>
        </p:txBody>
      </p:sp>
    </p:spTree>
    <p:extLst>
      <p:ext uri="{BB962C8B-B14F-4D97-AF65-F5344CB8AC3E}">
        <p14:creationId xmlns:p14="http://schemas.microsoft.com/office/powerpoint/2010/main" val="2148006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3586-8F9A-4C93-9254-B26B6BDD8C50}"/>
              </a:ext>
            </a:extLst>
          </p:cNvPr>
          <p:cNvSpPr>
            <a:spLocks noGrp="1"/>
          </p:cNvSpPr>
          <p:nvPr>
            <p:ph type="title"/>
          </p:nvPr>
        </p:nvSpPr>
        <p:spPr>
          <a:xfrm>
            <a:off x="1484311" y="685801"/>
            <a:ext cx="10018713" cy="960120"/>
          </a:xfrm>
        </p:spPr>
        <p:txBody>
          <a:bodyPr/>
          <a:lstStyle/>
          <a:p>
            <a:r>
              <a:rPr lang="en-US" b="1" dirty="0">
                <a:solidFill>
                  <a:srgbClr val="0070C0"/>
                </a:solidFill>
              </a:rPr>
              <a:t>DEFINITION</a:t>
            </a:r>
          </a:p>
        </p:txBody>
      </p:sp>
      <p:sp>
        <p:nvSpPr>
          <p:cNvPr id="3" name="Content Placeholder 2">
            <a:extLst>
              <a:ext uri="{FF2B5EF4-FFF2-40B4-BE49-F238E27FC236}">
                <a16:creationId xmlns:a16="http://schemas.microsoft.com/office/drawing/2014/main" id="{97F8E12C-B3C4-48E3-B539-1923A7D180BB}"/>
              </a:ext>
            </a:extLst>
          </p:cNvPr>
          <p:cNvSpPr>
            <a:spLocks noGrp="1"/>
          </p:cNvSpPr>
          <p:nvPr>
            <p:ph idx="1"/>
          </p:nvPr>
        </p:nvSpPr>
        <p:spPr>
          <a:xfrm>
            <a:off x="1252082" y="1874577"/>
            <a:ext cx="8426490" cy="4032738"/>
          </a:xfrm>
        </p:spPr>
        <p:txBody>
          <a:bodyPr>
            <a:normAutofit/>
          </a:bodyPr>
          <a:lstStyle/>
          <a:p>
            <a:pPr marL="0" indent="0">
              <a:buNone/>
            </a:pPr>
            <a:endParaRPr lang="en-US" sz="3200" dirty="0"/>
          </a:p>
          <a:p>
            <a:pPr marL="0" indent="0">
              <a:buNone/>
            </a:pPr>
            <a:endParaRPr lang="en-US" sz="3200" dirty="0"/>
          </a:p>
          <a:p>
            <a:pPr marL="0" indent="0">
              <a:buNone/>
            </a:pPr>
            <a:r>
              <a:rPr lang="en-US" sz="3200" dirty="0"/>
              <a:t>It is the administration of </a:t>
            </a:r>
            <a:r>
              <a:rPr lang="en-US" sz="3200" b="1" dirty="0">
                <a:solidFill>
                  <a:srgbClr val="FF0000"/>
                </a:solidFill>
              </a:rPr>
              <a:t>fluid in to blood stream</a:t>
            </a:r>
            <a:r>
              <a:rPr lang="en-US" sz="3200" dirty="0"/>
              <a:t> by </a:t>
            </a:r>
            <a:r>
              <a:rPr lang="en-US" sz="3200" b="1" dirty="0"/>
              <a:t>I/V catheter or butterfly needle </a:t>
            </a:r>
            <a:r>
              <a:rPr lang="en-US" sz="3200" dirty="0"/>
              <a:t>inserted in to a </a:t>
            </a:r>
            <a:r>
              <a:rPr lang="en-US" sz="3200" b="1" dirty="0"/>
              <a:t>peripheral vein to </a:t>
            </a:r>
            <a:r>
              <a:rPr lang="en-US" sz="3200" dirty="0">
                <a:solidFill>
                  <a:srgbClr val="FF0000"/>
                </a:solidFill>
              </a:rPr>
              <a:t>replace</a:t>
            </a:r>
            <a:r>
              <a:rPr lang="en-US" sz="3200" dirty="0"/>
              <a:t> water, Electrolyte  &amp; Nutrients.</a:t>
            </a:r>
          </a:p>
          <a:p>
            <a:pPr marL="0" indent="0">
              <a:buNone/>
            </a:pPr>
            <a:endParaRPr lang="en-US" sz="3200" dirty="0"/>
          </a:p>
          <a:p>
            <a:pPr marL="0" indent="0">
              <a:buNone/>
            </a:pPr>
            <a:endParaRPr lang="en-US" sz="3200" dirty="0"/>
          </a:p>
          <a:p>
            <a:pPr marL="0" indent="0">
              <a:buNone/>
            </a:pPr>
            <a:endParaRPr lang="en-US" sz="3200" dirty="0"/>
          </a:p>
        </p:txBody>
      </p:sp>
    </p:spTree>
    <p:extLst>
      <p:ext uri="{BB962C8B-B14F-4D97-AF65-F5344CB8AC3E}">
        <p14:creationId xmlns:p14="http://schemas.microsoft.com/office/powerpoint/2010/main" val="3928698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D32C4-F1CF-4B4A-8A1A-DBAFA5DADEBD}"/>
              </a:ext>
            </a:extLst>
          </p:cNvPr>
          <p:cNvSpPr>
            <a:spLocks noGrp="1"/>
          </p:cNvSpPr>
          <p:nvPr>
            <p:ph type="title"/>
          </p:nvPr>
        </p:nvSpPr>
        <p:spPr>
          <a:xfrm>
            <a:off x="1315499" y="0"/>
            <a:ext cx="6745290" cy="6457071"/>
          </a:xfrm>
        </p:spPr>
        <p:txBody>
          <a:bodyPr>
            <a:normAutofit fontScale="90000"/>
          </a:bodyPr>
          <a:lstStyle/>
          <a:p>
            <a:r>
              <a:rPr lang="en-US" sz="6000" b="1" dirty="0"/>
              <a:t>    </a:t>
            </a:r>
            <a:br>
              <a:rPr lang="en-US" sz="6000" b="1" dirty="0"/>
            </a:br>
            <a:br>
              <a:rPr lang="en-US" sz="6000" b="1" dirty="0"/>
            </a:br>
            <a:br>
              <a:rPr lang="en-US" sz="6000" b="1" dirty="0"/>
            </a:br>
            <a:br>
              <a:rPr lang="en-US" sz="6000" b="1" dirty="0"/>
            </a:br>
            <a:br>
              <a:rPr lang="en-US" sz="6000" b="1" dirty="0"/>
            </a:br>
            <a:br>
              <a:rPr lang="en-US" sz="6000" b="1" dirty="0"/>
            </a:br>
            <a:r>
              <a:rPr lang="en-US" sz="6000" b="1" dirty="0">
                <a:solidFill>
                  <a:srgbClr val="0070C0"/>
                </a:solidFill>
              </a:rPr>
              <a:t>5 W 1 H</a:t>
            </a:r>
            <a:br>
              <a:rPr lang="en-US" sz="6000" b="1" dirty="0">
                <a:solidFill>
                  <a:srgbClr val="0070C0"/>
                </a:solidFill>
              </a:rPr>
            </a:br>
            <a:r>
              <a:rPr lang="en-US" sz="4900" b="1" dirty="0">
                <a:solidFill>
                  <a:schemeClr val="accent4">
                    <a:lumMod val="75000"/>
                  </a:schemeClr>
                </a:solidFill>
              </a:rPr>
              <a:t>what is Iv Drip therapy?</a:t>
            </a:r>
            <a:br>
              <a:rPr lang="en-US" sz="4900" b="1" dirty="0">
                <a:solidFill>
                  <a:schemeClr val="accent4">
                    <a:lumMod val="75000"/>
                  </a:schemeClr>
                </a:solidFill>
              </a:rPr>
            </a:br>
            <a:r>
              <a:rPr lang="en-US" sz="4900" b="1" dirty="0">
                <a:solidFill>
                  <a:schemeClr val="accent4">
                    <a:lumMod val="75000"/>
                  </a:schemeClr>
                </a:solidFill>
              </a:rPr>
              <a:t>When is it useful?</a:t>
            </a:r>
            <a:br>
              <a:rPr lang="en-US" sz="4900" b="1" dirty="0">
                <a:solidFill>
                  <a:schemeClr val="accent4">
                    <a:lumMod val="75000"/>
                  </a:schemeClr>
                </a:solidFill>
              </a:rPr>
            </a:br>
            <a:r>
              <a:rPr lang="en-US" sz="4900" b="1" dirty="0">
                <a:solidFill>
                  <a:schemeClr val="accent4">
                    <a:lumMod val="75000"/>
                  </a:schemeClr>
                </a:solidFill>
              </a:rPr>
              <a:t>Where it is useful?</a:t>
            </a:r>
            <a:br>
              <a:rPr lang="en-US" sz="4900" b="1" dirty="0">
                <a:solidFill>
                  <a:schemeClr val="accent4">
                    <a:lumMod val="75000"/>
                  </a:schemeClr>
                </a:solidFill>
              </a:rPr>
            </a:br>
            <a:r>
              <a:rPr lang="en-US" sz="4900" b="1" dirty="0">
                <a:solidFill>
                  <a:schemeClr val="accent4">
                    <a:lumMod val="75000"/>
                  </a:schemeClr>
                </a:solidFill>
              </a:rPr>
              <a:t>Which situations its used?</a:t>
            </a:r>
            <a:br>
              <a:rPr lang="en-US" sz="4900" b="1" dirty="0">
                <a:solidFill>
                  <a:schemeClr val="accent4">
                    <a:lumMod val="75000"/>
                  </a:schemeClr>
                </a:solidFill>
              </a:rPr>
            </a:br>
            <a:r>
              <a:rPr lang="en-US" sz="4900" b="1" dirty="0">
                <a:solidFill>
                  <a:schemeClr val="accent4">
                    <a:lumMod val="75000"/>
                  </a:schemeClr>
                </a:solidFill>
              </a:rPr>
              <a:t>Why is it used?</a:t>
            </a:r>
            <a:br>
              <a:rPr lang="en-US" sz="4900" b="1" dirty="0">
                <a:solidFill>
                  <a:schemeClr val="accent4">
                    <a:lumMod val="75000"/>
                  </a:schemeClr>
                </a:solidFill>
              </a:rPr>
            </a:br>
            <a:r>
              <a:rPr lang="en-US" sz="4900" b="1" dirty="0">
                <a:solidFill>
                  <a:schemeClr val="accent4">
                    <a:lumMod val="75000"/>
                  </a:schemeClr>
                </a:solidFill>
              </a:rPr>
              <a:t>How it can be used?</a:t>
            </a:r>
            <a:br>
              <a:rPr lang="en-US" sz="4900" b="1" dirty="0">
                <a:solidFill>
                  <a:schemeClr val="accent4">
                    <a:lumMod val="75000"/>
                  </a:schemeClr>
                </a:solidFill>
              </a:rPr>
            </a:br>
            <a:br>
              <a:rPr lang="en-US" sz="4900" b="1" dirty="0">
                <a:solidFill>
                  <a:srgbClr val="0070C0"/>
                </a:solidFill>
              </a:rPr>
            </a:br>
            <a:br>
              <a:rPr lang="en-US" sz="6000" b="1" dirty="0">
                <a:solidFill>
                  <a:srgbClr val="0070C0"/>
                </a:solidFill>
              </a:rPr>
            </a:br>
            <a:br>
              <a:rPr lang="en-US" sz="6000" b="1" dirty="0">
                <a:solidFill>
                  <a:srgbClr val="0070C0"/>
                </a:solidFill>
              </a:rPr>
            </a:br>
            <a:br>
              <a:rPr lang="en-US" sz="6000" b="1" dirty="0">
                <a:solidFill>
                  <a:srgbClr val="0070C0"/>
                </a:solidFill>
              </a:rPr>
            </a:br>
            <a:endParaRPr lang="en-US" sz="6000" b="1" dirty="0">
              <a:solidFill>
                <a:srgbClr val="0070C0"/>
              </a:solidFill>
            </a:endParaRPr>
          </a:p>
        </p:txBody>
      </p:sp>
      <p:pic>
        <p:nvPicPr>
          <p:cNvPr id="6" name="Picture 5">
            <a:extLst>
              <a:ext uri="{FF2B5EF4-FFF2-40B4-BE49-F238E27FC236}">
                <a16:creationId xmlns:a16="http://schemas.microsoft.com/office/drawing/2014/main" id="{5E317F65-2981-4C78-92D9-F090B1C81B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0789" y="1417416"/>
            <a:ext cx="3036471" cy="4554320"/>
          </a:xfrm>
          <a:prstGeom prst="rect">
            <a:avLst/>
          </a:prstGeom>
        </p:spPr>
      </p:pic>
    </p:spTree>
    <p:extLst>
      <p:ext uri="{BB962C8B-B14F-4D97-AF65-F5344CB8AC3E}">
        <p14:creationId xmlns:p14="http://schemas.microsoft.com/office/powerpoint/2010/main" val="1909132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F89A9-2623-428C-9A7C-846A69EF7970}"/>
              </a:ext>
            </a:extLst>
          </p:cNvPr>
          <p:cNvSpPr>
            <a:spLocks noGrp="1"/>
          </p:cNvSpPr>
          <p:nvPr>
            <p:ph type="title"/>
          </p:nvPr>
        </p:nvSpPr>
        <p:spPr>
          <a:xfrm>
            <a:off x="1301431" y="190500"/>
            <a:ext cx="10018713" cy="1752599"/>
          </a:xfrm>
        </p:spPr>
        <p:txBody>
          <a:bodyPr/>
          <a:lstStyle/>
          <a:p>
            <a:r>
              <a:rPr lang="en-US" b="1" dirty="0">
                <a:solidFill>
                  <a:srgbClr val="0070C0"/>
                </a:solidFill>
              </a:rPr>
              <a:t>USES</a:t>
            </a:r>
          </a:p>
        </p:txBody>
      </p:sp>
      <p:sp>
        <p:nvSpPr>
          <p:cNvPr id="3" name="Content Placeholder 2">
            <a:extLst>
              <a:ext uri="{FF2B5EF4-FFF2-40B4-BE49-F238E27FC236}">
                <a16:creationId xmlns:a16="http://schemas.microsoft.com/office/drawing/2014/main" id="{E2006861-FFAB-41CF-BD09-83645136D014}"/>
              </a:ext>
            </a:extLst>
          </p:cNvPr>
          <p:cNvSpPr>
            <a:spLocks noGrp="1"/>
          </p:cNvSpPr>
          <p:nvPr>
            <p:ph idx="1"/>
          </p:nvPr>
        </p:nvSpPr>
        <p:spPr>
          <a:xfrm>
            <a:off x="1527852" y="1712686"/>
            <a:ext cx="10018713" cy="4455885"/>
          </a:xfrm>
        </p:spPr>
        <p:txBody>
          <a:bodyPr>
            <a:normAutofit fontScale="92500" lnSpcReduction="10000"/>
          </a:bodyPr>
          <a:lstStyle/>
          <a:p>
            <a:pPr>
              <a:buNone/>
            </a:pPr>
            <a:endParaRPr lang="en-US" dirty="0"/>
          </a:p>
          <a:p>
            <a:pPr>
              <a:buNone/>
            </a:pPr>
            <a:endParaRPr lang="en-US" dirty="0"/>
          </a:p>
          <a:p>
            <a:pPr>
              <a:buNone/>
            </a:pPr>
            <a:r>
              <a:rPr lang="en-US" dirty="0"/>
              <a:t>1. </a:t>
            </a:r>
            <a:r>
              <a:rPr lang="en-US" sz="3200" dirty="0"/>
              <a:t>Used to clients who are </a:t>
            </a:r>
            <a:r>
              <a:rPr lang="en-US" sz="3200" b="1" u="sng" dirty="0"/>
              <a:t>unable to take orally.</a:t>
            </a:r>
          </a:p>
          <a:p>
            <a:pPr>
              <a:buNone/>
            </a:pPr>
            <a:r>
              <a:rPr lang="en-US" sz="3200" dirty="0"/>
              <a:t>2. </a:t>
            </a:r>
            <a:r>
              <a:rPr lang="en-US" sz="3200" b="1" u="sng" dirty="0"/>
              <a:t>Replace  water, electrolytes, &amp; nutrients</a:t>
            </a:r>
            <a:r>
              <a:rPr lang="en-US" sz="3200" u="sng" dirty="0"/>
              <a:t> </a:t>
            </a:r>
            <a:r>
              <a:rPr lang="en-US" sz="3200" dirty="0"/>
              <a:t>more rapidly than oral administration</a:t>
            </a:r>
          </a:p>
          <a:p>
            <a:pPr>
              <a:buNone/>
            </a:pPr>
            <a:r>
              <a:rPr lang="en-US" sz="3200" dirty="0"/>
              <a:t>3.</a:t>
            </a:r>
            <a:r>
              <a:rPr lang="en-US" sz="3200" b="1" dirty="0"/>
              <a:t>Unconcious patient </a:t>
            </a:r>
          </a:p>
          <a:p>
            <a:pPr>
              <a:buNone/>
            </a:pPr>
            <a:r>
              <a:rPr lang="en-US" sz="3200" dirty="0"/>
              <a:t>4.</a:t>
            </a:r>
            <a:r>
              <a:rPr lang="en-US" sz="3200" b="1" dirty="0"/>
              <a:t>Hypovolumic shock</a:t>
            </a:r>
          </a:p>
          <a:p>
            <a:pPr>
              <a:buNone/>
            </a:pPr>
            <a:r>
              <a:rPr lang="en-US" sz="3200" dirty="0"/>
              <a:t>5.</a:t>
            </a:r>
            <a:r>
              <a:rPr lang="en-US" sz="3200" b="1" dirty="0"/>
              <a:t>During surgery</a:t>
            </a:r>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A8C28A03-0677-49AB-AB7C-E8545CFFCA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7073" y="3200402"/>
            <a:ext cx="5143071" cy="3429000"/>
          </a:xfrm>
          <a:prstGeom prst="rect">
            <a:avLst/>
          </a:prstGeom>
        </p:spPr>
      </p:pic>
    </p:spTree>
    <p:extLst>
      <p:ext uri="{BB962C8B-B14F-4D97-AF65-F5344CB8AC3E}">
        <p14:creationId xmlns:p14="http://schemas.microsoft.com/office/powerpoint/2010/main" val="2509214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70781B-2165-4108-A63A-5AFC92E61174}"/>
              </a:ext>
            </a:extLst>
          </p:cNvPr>
          <p:cNvSpPr>
            <a:spLocks noGrp="1"/>
          </p:cNvSpPr>
          <p:nvPr>
            <p:ph type="title"/>
          </p:nvPr>
        </p:nvSpPr>
        <p:spPr>
          <a:xfrm>
            <a:off x="1063843" y="1505243"/>
            <a:ext cx="2762569" cy="4165508"/>
          </a:xfrm>
        </p:spPr>
        <p:txBody>
          <a:bodyPr>
            <a:normAutofit fontScale="90000"/>
          </a:bodyPr>
          <a:lstStyle/>
          <a:p>
            <a:r>
              <a:rPr lang="en-US" sz="3600" b="1" dirty="0" err="1"/>
              <a:t>Hydromax</a:t>
            </a:r>
            <a:r>
              <a:rPr lang="en-US" sz="3600" b="1" dirty="0"/>
              <a:t> IV therapy : antioxidants that replenish electrolytes 14 k- 18   k</a:t>
            </a:r>
            <a:br>
              <a:rPr lang="en-US" sz="3600" b="1" dirty="0"/>
            </a:br>
            <a:endParaRPr lang="en-US" sz="3600" b="1" dirty="0"/>
          </a:p>
        </p:txBody>
      </p:sp>
      <p:sp>
        <p:nvSpPr>
          <p:cNvPr id="10" name="Title 4">
            <a:extLst>
              <a:ext uri="{FF2B5EF4-FFF2-40B4-BE49-F238E27FC236}">
                <a16:creationId xmlns:a16="http://schemas.microsoft.com/office/drawing/2014/main" id="{9A13D17D-CEC5-4F4A-B800-9200F2066CF9}"/>
              </a:ext>
            </a:extLst>
          </p:cNvPr>
          <p:cNvSpPr txBox="1">
            <a:spLocks/>
          </p:cNvSpPr>
          <p:nvPr/>
        </p:nvSpPr>
        <p:spPr>
          <a:xfrm>
            <a:off x="8984566" y="2182529"/>
            <a:ext cx="2447778" cy="4005785"/>
          </a:xfrm>
          <a:prstGeom prst="rect">
            <a:avLst/>
          </a:prstGeom>
          <a:effectLst/>
        </p:spPr>
        <p:txBody>
          <a:bodyPr vert="horz" lIns="91440" tIns="45720" rIns="91440" bIns="45720" rtlCol="0" anchor="b">
            <a:normAutofit fontScale="62500" lnSpcReduction="20000"/>
          </a:bodyPr>
          <a:lstStyle>
            <a:lvl1pPr algn="ctr" defTabSz="457200" rtl="0" eaLnBrk="1" latinLnBrk="0" hangingPunct="1">
              <a:spcBef>
                <a:spcPct val="0"/>
              </a:spcBef>
              <a:buNone/>
              <a:defRPr sz="2800" b="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a:t>       </a:t>
            </a:r>
          </a:p>
          <a:p>
            <a:r>
              <a:rPr lang="en-US" sz="1800" dirty="0"/>
              <a:t>      </a:t>
            </a:r>
          </a:p>
          <a:p>
            <a:r>
              <a:rPr lang="en-US" sz="2100" b="1" dirty="0"/>
              <a:t> </a:t>
            </a:r>
            <a:r>
              <a:rPr lang="en-US" sz="5100" b="1" dirty="0" err="1"/>
              <a:t>Megaboost</a:t>
            </a:r>
            <a:r>
              <a:rPr lang="en-US" sz="5100" b="1" dirty="0"/>
              <a:t> : vitamin C  </a:t>
            </a:r>
          </a:p>
          <a:p>
            <a:endParaRPr lang="en-US" sz="5100" b="1" dirty="0"/>
          </a:p>
          <a:p>
            <a:r>
              <a:rPr lang="en-US" sz="3800" b="1" dirty="0" err="1"/>
              <a:t>Ultraviv</a:t>
            </a:r>
            <a:r>
              <a:rPr lang="en-US" sz="3800" b="1" dirty="0"/>
              <a:t>: against</a:t>
            </a:r>
            <a:r>
              <a:rPr lang="en-US" sz="3800" dirty="0"/>
              <a:t> common colds, and flu-like symptoms, seasonal allergies or even a hangover.. </a:t>
            </a:r>
          </a:p>
          <a:p>
            <a:endParaRPr lang="en-US" sz="1800" dirty="0"/>
          </a:p>
        </p:txBody>
      </p:sp>
      <p:sp>
        <p:nvSpPr>
          <p:cNvPr id="12" name="Title 4">
            <a:extLst>
              <a:ext uri="{FF2B5EF4-FFF2-40B4-BE49-F238E27FC236}">
                <a16:creationId xmlns:a16="http://schemas.microsoft.com/office/drawing/2014/main" id="{58A05DA3-7B37-4D00-B765-47DDF206EE6E}"/>
              </a:ext>
            </a:extLst>
          </p:cNvPr>
          <p:cNvSpPr txBox="1">
            <a:spLocks/>
          </p:cNvSpPr>
          <p:nvPr/>
        </p:nvSpPr>
        <p:spPr>
          <a:xfrm>
            <a:off x="4670113" y="-425274"/>
            <a:ext cx="3517283" cy="357643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2800" b="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a:t>            </a:t>
            </a:r>
          </a:p>
          <a:p>
            <a:r>
              <a:rPr lang="en-US" sz="2000" b="1" dirty="0"/>
              <a:t> </a:t>
            </a:r>
            <a:r>
              <a:rPr lang="en-US" sz="3200" b="1" dirty="0"/>
              <a:t>Bridal Care : Master antioxidant Glutathione+ vit c,29k-35k</a:t>
            </a:r>
            <a:endParaRPr lang="en-US" sz="2000" b="1" dirty="0"/>
          </a:p>
          <a:p>
            <a:endParaRPr lang="en-US" sz="1800" dirty="0"/>
          </a:p>
          <a:p>
            <a:endParaRPr lang="en-US" sz="1800" dirty="0"/>
          </a:p>
        </p:txBody>
      </p:sp>
      <p:pic>
        <p:nvPicPr>
          <p:cNvPr id="3" name="Picture 2">
            <a:extLst>
              <a:ext uri="{FF2B5EF4-FFF2-40B4-BE49-F238E27FC236}">
                <a16:creationId xmlns:a16="http://schemas.microsoft.com/office/drawing/2014/main" id="{EDA4616D-2698-497B-B395-3268B54156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1919" y="2759314"/>
            <a:ext cx="3695477" cy="3894704"/>
          </a:xfrm>
          <a:prstGeom prst="rect">
            <a:avLst/>
          </a:prstGeom>
        </p:spPr>
      </p:pic>
    </p:spTree>
    <p:extLst>
      <p:ext uri="{BB962C8B-B14F-4D97-AF65-F5344CB8AC3E}">
        <p14:creationId xmlns:p14="http://schemas.microsoft.com/office/powerpoint/2010/main" val="3879735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C68E0-FB18-4C4B-9196-5C0E06979B7A}"/>
              </a:ext>
            </a:extLst>
          </p:cNvPr>
          <p:cNvSpPr>
            <a:spLocks noGrp="1"/>
          </p:cNvSpPr>
          <p:nvPr>
            <p:ph type="title"/>
          </p:nvPr>
        </p:nvSpPr>
        <p:spPr>
          <a:xfrm>
            <a:off x="1484311" y="685800"/>
            <a:ext cx="10018713" cy="5447714"/>
          </a:xfrm>
        </p:spPr>
        <p:txBody>
          <a:bodyPr>
            <a:normAutofit/>
          </a:bodyPr>
          <a:lstStyle/>
          <a:p>
            <a:r>
              <a:rPr lang="en-US" sz="8800" b="1" dirty="0"/>
              <a:t>Before</a:t>
            </a:r>
            <a:br>
              <a:rPr lang="en-US" sz="8800" b="1" dirty="0"/>
            </a:br>
            <a:r>
              <a:rPr lang="en-US" sz="8800" b="1" dirty="0"/>
              <a:t>During</a:t>
            </a:r>
            <a:br>
              <a:rPr lang="en-US" sz="8800" b="1" dirty="0"/>
            </a:br>
            <a:r>
              <a:rPr lang="en-US" sz="8800" b="1" dirty="0"/>
              <a:t>After</a:t>
            </a:r>
          </a:p>
        </p:txBody>
      </p:sp>
    </p:spTree>
    <p:extLst>
      <p:ext uri="{BB962C8B-B14F-4D97-AF65-F5344CB8AC3E}">
        <p14:creationId xmlns:p14="http://schemas.microsoft.com/office/powerpoint/2010/main" val="605100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F9289F-A21D-47E1-AB8E-F7F1BAF77DB8}"/>
              </a:ext>
            </a:extLst>
          </p:cNvPr>
          <p:cNvSpPr/>
          <p:nvPr/>
        </p:nvSpPr>
        <p:spPr>
          <a:xfrm>
            <a:off x="1378294" y="1123656"/>
            <a:ext cx="4684542" cy="535275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Title 8">
            <a:extLst>
              <a:ext uri="{FF2B5EF4-FFF2-40B4-BE49-F238E27FC236}">
                <a16:creationId xmlns:a16="http://schemas.microsoft.com/office/drawing/2014/main" id="{62387173-27DD-4242-862F-E4154944AFE2}"/>
              </a:ext>
            </a:extLst>
          </p:cNvPr>
          <p:cNvSpPr>
            <a:spLocks noGrp="1"/>
          </p:cNvSpPr>
          <p:nvPr>
            <p:ph type="title"/>
          </p:nvPr>
        </p:nvSpPr>
        <p:spPr>
          <a:xfrm>
            <a:off x="1484311" y="276078"/>
            <a:ext cx="10018713" cy="819443"/>
          </a:xfrm>
        </p:spPr>
        <p:txBody>
          <a:bodyPr/>
          <a:lstStyle/>
          <a:p>
            <a:r>
              <a:rPr lang="en-US" b="1" dirty="0">
                <a:solidFill>
                  <a:srgbClr val="7030A0"/>
                </a:solidFill>
              </a:rPr>
              <a:t>I V  DRIP  THERAPY</a:t>
            </a:r>
            <a:endParaRPr lang="en-US" dirty="0"/>
          </a:p>
        </p:txBody>
      </p:sp>
      <p:sp>
        <p:nvSpPr>
          <p:cNvPr id="10" name="Content Placeholder 9">
            <a:extLst>
              <a:ext uri="{FF2B5EF4-FFF2-40B4-BE49-F238E27FC236}">
                <a16:creationId xmlns:a16="http://schemas.microsoft.com/office/drawing/2014/main" id="{9BD79DAD-7CE0-4461-BB2D-F2AA6DAB33B3}"/>
              </a:ext>
            </a:extLst>
          </p:cNvPr>
          <p:cNvSpPr>
            <a:spLocks noGrp="1"/>
          </p:cNvSpPr>
          <p:nvPr>
            <p:ph sz="half" idx="1"/>
          </p:nvPr>
        </p:nvSpPr>
        <p:spPr>
          <a:xfrm>
            <a:off x="1379136" y="1123656"/>
            <a:ext cx="4895055" cy="5352756"/>
          </a:xfrm>
        </p:spPr>
        <p:txBody>
          <a:bodyPr>
            <a:normAutofit lnSpcReduction="10000"/>
          </a:bodyPr>
          <a:lstStyle/>
          <a:p>
            <a:r>
              <a:rPr lang="it-IT" dirty="0">
                <a:latin typeface="Cambria" panose="02040503050406030204" pitchFamily="18" charset="0"/>
                <a:ea typeface="Cambria" panose="02040503050406030204" pitchFamily="18" charset="0"/>
              </a:rPr>
              <a:t>3% NS</a:t>
            </a:r>
          </a:p>
          <a:p>
            <a:r>
              <a:rPr lang="it-IT" dirty="0">
                <a:latin typeface="Cambria" panose="02040503050406030204" pitchFamily="18" charset="0"/>
                <a:ea typeface="Cambria" panose="02040503050406030204" pitchFamily="18" charset="0"/>
              </a:rPr>
              <a:t>5% NS</a:t>
            </a:r>
          </a:p>
          <a:p>
            <a:r>
              <a:rPr lang="en-US" dirty="0">
                <a:latin typeface="Cambria" panose="02040503050406030204" pitchFamily="18" charset="0"/>
                <a:ea typeface="Cambria" panose="02040503050406030204" pitchFamily="18" charset="0"/>
              </a:rPr>
              <a:t>10% dextrose in water (D10W)</a:t>
            </a:r>
          </a:p>
          <a:p>
            <a:r>
              <a:rPr lang="en-US" dirty="0">
                <a:latin typeface="Cambria" panose="02040503050406030204" pitchFamily="18" charset="0"/>
                <a:ea typeface="Cambria" panose="02040503050406030204" pitchFamily="18" charset="0"/>
              </a:rPr>
              <a:t>5% dextrose in 0.45% sodium chloride (NS)</a:t>
            </a:r>
          </a:p>
          <a:p>
            <a:r>
              <a:rPr lang="en-US" dirty="0">
                <a:latin typeface="Cambria" panose="02040503050406030204" pitchFamily="18" charset="0"/>
                <a:ea typeface="Cambria" panose="02040503050406030204" pitchFamily="18" charset="0"/>
              </a:rPr>
              <a:t> </a:t>
            </a:r>
            <a:r>
              <a:rPr lang="en-US" b="1" dirty="0">
                <a:solidFill>
                  <a:srgbClr val="FF0000"/>
                </a:solidFill>
                <a:latin typeface="Cambria" panose="02040503050406030204" pitchFamily="18" charset="0"/>
                <a:ea typeface="Cambria" panose="02040503050406030204" pitchFamily="18" charset="0"/>
              </a:rPr>
              <a:t>0.9% sodium chloride (NS); (0.9% NS) </a:t>
            </a:r>
          </a:p>
          <a:p>
            <a:r>
              <a:rPr lang="en-US" dirty="0">
                <a:latin typeface="Cambria" panose="02040503050406030204" pitchFamily="18" charset="0"/>
                <a:ea typeface="Cambria" panose="02040503050406030204" pitchFamily="18" charset="0"/>
              </a:rPr>
              <a:t>5% dextrose in water (D5W) </a:t>
            </a:r>
          </a:p>
          <a:p>
            <a:r>
              <a:rPr lang="en-US" dirty="0">
                <a:latin typeface="Cambria" panose="02040503050406030204" pitchFamily="18" charset="0"/>
                <a:ea typeface="Cambria" panose="02040503050406030204" pitchFamily="18" charset="0"/>
              </a:rPr>
              <a:t>5% dextrose in 0.225% saline </a:t>
            </a:r>
          </a:p>
          <a:p>
            <a:r>
              <a:rPr lang="en-US" b="1" dirty="0">
                <a:solidFill>
                  <a:srgbClr val="FF0000"/>
                </a:solidFill>
                <a:latin typeface="Cambria" panose="02040503050406030204" pitchFamily="18" charset="0"/>
                <a:ea typeface="Cambria" panose="02040503050406030204" pitchFamily="18" charset="0"/>
              </a:rPr>
              <a:t>Lactated Ringer’s (LR)/</a:t>
            </a:r>
            <a:r>
              <a:rPr lang="en-US" sz="1600" b="1" dirty="0">
                <a:solidFill>
                  <a:srgbClr val="FF0000"/>
                </a:solidFill>
                <a:latin typeface="Cambria" panose="02040503050406030204" pitchFamily="18" charset="0"/>
                <a:ea typeface="Cambria" panose="02040503050406030204" pitchFamily="18" charset="0"/>
              </a:rPr>
              <a:t>S</a:t>
            </a:r>
            <a:r>
              <a:rPr lang="en-US" sz="1600" b="1" dirty="0">
                <a:latin typeface="Cambria" panose="02040503050406030204" pitchFamily="18" charset="0"/>
                <a:ea typeface="Cambria" panose="02040503050406030204" pitchFamily="18" charset="0"/>
              </a:rPr>
              <a:t>odium lactate solution</a:t>
            </a:r>
            <a:r>
              <a:rPr lang="en-US" sz="1600" dirty="0">
                <a:latin typeface="Cambria" panose="02040503050406030204" pitchFamily="18" charset="0"/>
                <a:ea typeface="Cambria" panose="02040503050406030204" pitchFamily="18" charset="0"/>
              </a:rPr>
              <a:t> / </a:t>
            </a:r>
            <a:r>
              <a:rPr lang="en-US" sz="1600" b="1" dirty="0">
                <a:latin typeface="Cambria" panose="02040503050406030204" pitchFamily="18" charset="0"/>
                <a:ea typeface="Cambria" panose="02040503050406030204" pitchFamily="18" charset="0"/>
              </a:rPr>
              <a:t>Hartmann's solution</a:t>
            </a:r>
          </a:p>
          <a:p>
            <a:r>
              <a:rPr lang="en-US" sz="1900" dirty="0">
                <a:solidFill>
                  <a:prstClr val="black"/>
                </a:solidFill>
                <a:latin typeface="Cambria" panose="02040503050406030204" pitchFamily="18" charset="0"/>
                <a:ea typeface="Cambria" panose="02040503050406030204" pitchFamily="18" charset="0"/>
              </a:rPr>
              <a:t>0.45% sodium chloride (NS ); (½ NS)</a:t>
            </a:r>
          </a:p>
          <a:p>
            <a:r>
              <a:rPr lang="en-US" sz="1900" dirty="0">
                <a:solidFill>
                  <a:prstClr val="black"/>
                </a:solidFill>
                <a:latin typeface="Cambria" panose="02040503050406030204" pitchFamily="18" charset="0"/>
                <a:ea typeface="Cambria" panose="02040503050406030204" pitchFamily="18" charset="0"/>
              </a:rPr>
              <a:t>0.225% sodium chloride (NS); (¼ NS)</a:t>
            </a:r>
          </a:p>
          <a:p>
            <a:r>
              <a:rPr lang="en-US" sz="1900" dirty="0">
                <a:solidFill>
                  <a:prstClr val="black"/>
                </a:solidFill>
                <a:latin typeface="Cambria" panose="02040503050406030204" pitchFamily="18" charset="0"/>
                <a:ea typeface="Cambria" panose="02040503050406030204" pitchFamily="18" charset="0"/>
              </a:rPr>
              <a:t>0.33% sodium chloride (NS); (⅓ NS) </a:t>
            </a:r>
            <a:endParaRPr lang="en-US" sz="8900" dirty="0">
              <a:solidFill>
                <a:prstClr val="black"/>
              </a:solidFill>
              <a:latin typeface="Cambria" panose="02040503050406030204" pitchFamily="18" charset="0"/>
              <a:ea typeface="Cambria" panose="02040503050406030204" pitchFamily="18" charset="0"/>
            </a:endParaRPr>
          </a:p>
          <a:p>
            <a:endParaRPr lang="en-US" dirty="0"/>
          </a:p>
        </p:txBody>
      </p:sp>
      <p:sp>
        <p:nvSpPr>
          <p:cNvPr id="11" name="Content Placeholder 10">
            <a:extLst>
              <a:ext uri="{FF2B5EF4-FFF2-40B4-BE49-F238E27FC236}">
                <a16:creationId xmlns:a16="http://schemas.microsoft.com/office/drawing/2014/main" id="{98294E03-9E00-46BB-AB52-23A870C672D3}"/>
              </a:ext>
            </a:extLst>
          </p:cNvPr>
          <p:cNvSpPr>
            <a:spLocks noGrp="1"/>
          </p:cNvSpPr>
          <p:nvPr>
            <p:ph sz="half" idx="2"/>
          </p:nvPr>
        </p:nvSpPr>
        <p:spPr>
          <a:xfrm>
            <a:off x="6607969" y="1308295"/>
            <a:ext cx="4895055" cy="5233181"/>
          </a:xfrm>
        </p:spPr>
        <p:style>
          <a:lnRef idx="2">
            <a:schemeClr val="accent1"/>
          </a:lnRef>
          <a:fillRef idx="1">
            <a:schemeClr val="lt1"/>
          </a:fillRef>
          <a:effectRef idx="0">
            <a:schemeClr val="accent1"/>
          </a:effectRef>
          <a:fontRef idx="minor">
            <a:schemeClr val="dk1"/>
          </a:fontRef>
        </p:style>
        <p:txBody>
          <a:bodyPr>
            <a:normAutofit lnSpcReduction="10000"/>
          </a:bodyPr>
          <a:lstStyle/>
          <a:p>
            <a:r>
              <a:rPr lang="en-US" dirty="0">
                <a:latin typeface="Cambria" panose="02040503050406030204" pitchFamily="18" charset="0"/>
                <a:ea typeface="Cambria" panose="02040503050406030204" pitchFamily="18" charset="0"/>
              </a:rPr>
              <a:t>Myers' Cocktail rich in Vitamin C, B12 antioxidants, minerals, and electrolytes </a:t>
            </a:r>
          </a:p>
          <a:p>
            <a:r>
              <a:rPr lang="en-US" dirty="0" err="1">
                <a:latin typeface="Cambria" panose="02040503050406030204" pitchFamily="18" charset="0"/>
                <a:ea typeface="Cambria" panose="02040503050406030204" pitchFamily="18" charset="0"/>
              </a:rPr>
              <a:t>Vitaglow</a:t>
            </a:r>
            <a:r>
              <a:rPr lang="en-US" dirty="0">
                <a:latin typeface="Cambria" panose="02040503050406030204" pitchFamily="18" charset="0"/>
                <a:ea typeface="Cambria" panose="02040503050406030204" pitchFamily="18" charset="0"/>
              </a:rPr>
              <a:t> : Glutathione, as well as Vitamin C</a:t>
            </a:r>
          </a:p>
          <a:p>
            <a:r>
              <a:rPr lang="en-US" dirty="0" err="1">
                <a:latin typeface="Cambria" panose="02040503050406030204" pitchFamily="18" charset="0"/>
                <a:ea typeface="Cambria" panose="02040503050406030204" pitchFamily="18" charset="0"/>
              </a:rPr>
              <a:t>Hydromax</a:t>
            </a:r>
            <a:r>
              <a:rPr lang="en-US" dirty="0">
                <a:latin typeface="Cambria" panose="02040503050406030204" pitchFamily="18" charset="0"/>
                <a:ea typeface="Cambria" panose="02040503050406030204" pitchFamily="18" charset="0"/>
              </a:rPr>
              <a:t> IV therapy : antioxidants that replenish electrolytes</a:t>
            </a:r>
          </a:p>
          <a:p>
            <a:pPr fontAlgn="t"/>
            <a:r>
              <a:rPr lang="en-US" dirty="0">
                <a:latin typeface="Cambria" panose="02040503050406030204" pitchFamily="18" charset="0"/>
                <a:ea typeface="Cambria" panose="02040503050406030204" pitchFamily="18" charset="0"/>
              </a:rPr>
              <a:t>Carnitine: amino acid that turns fat into fuel</a:t>
            </a:r>
          </a:p>
          <a:p>
            <a:pPr fontAlgn="t"/>
            <a:r>
              <a:rPr lang="en-US" dirty="0">
                <a:latin typeface="Cambria" panose="02040503050406030204" pitchFamily="18" charset="0"/>
                <a:ea typeface="Cambria" panose="02040503050406030204" pitchFamily="18" charset="0"/>
              </a:rPr>
              <a:t>Alpha-lipoic acid: powerful antioxidant found in every cell in the body</a:t>
            </a:r>
          </a:p>
          <a:p>
            <a:pPr fontAlgn="t"/>
            <a:r>
              <a:rPr lang="en-US" dirty="0">
                <a:latin typeface="Cambria" panose="02040503050406030204" pitchFamily="18" charset="0"/>
                <a:ea typeface="Cambria" panose="02040503050406030204" pitchFamily="18" charset="0"/>
              </a:rPr>
              <a:t>Amino acids like </a:t>
            </a:r>
            <a:r>
              <a:rPr lang="en-US" dirty="0">
                <a:latin typeface="Cambria" panose="02040503050406030204" pitchFamily="18" charset="0"/>
                <a:ea typeface="Cambria" panose="02040503050406030204" pitchFamily="18" charset="0"/>
                <a:hlinkClick r:id="rId2"/>
              </a:rPr>
              <a:t>tri amino</a:t>
            </a:r>
            <a:r>
              <a:rPr lang="en-US" dirty="0">
                <a:latin typeface="Cambria" panose="02040503050406030204" pitchFamily="18" charset="0"/>
                <a:ea typeface="Cambria" panose="02040503050406030204" pitchFamily="18" charset="0"/>
              </a:rPr>
              <a:t> and </a:t>
            </a:r>
            <a:r>
              <a:rPr lang="en-US" dirty="0">
                <a:latin typeface="Cambria" panose="02040503050406030204" pitchFamily="18" charset="0"/>
                <a:ea typeface="Cambria" panose="02040503050406030204" pitchFamily="18" charset="0"/>
                <a:hlinkClick r:id="rId3"/>
              </a:rPr>
              <a:t>arginine</a:t>
            </a:r>
            <a:r>
              <a:rPr lang="en-US" dirty="0">
                <a:latin typeface="Cambria" panose="02040503050406030204" pitchFamily="18" charset="0"/>
                <a:ea typeface="Cambria" panose="02040503050406030204" pitchFamily="18" charset="0"/>
              </a:rPr>
              <a:t> also help build muscle protein.</a:t>
            </a:r>
          </a:p>
          <a:p>
            <a:pPr fontAlgn="t"/>
            <a:r>
              <a:rPr lang="en-US" dirty="0" err="1">
                <a:latin typeface="Cambria" panose="02040503050406030204" pitchFamily="18" charset="0"/>
                <a:ea typeface="Cambria" panose="02040503050406030204" pitchFamily="18" charset="0"/>
              </a:rPr>
              <a:t>customised</a:t>
            </a:r>
            <a:r>
              <a:rPr lang="en-US" dirty="0">
                <a:latin typeface="Cambria" panose="02040503050406030204" pitchFamily="18" charset="0"/>
                <a:ea typeface="Cambria" panose="02040503050406030204" pitchFamily="18" charset="0"/>
              </a:rPr>
              <a:t> blend of essential vitamins, minerals, amino acids, and other nutrients formulation is designed to promote weight loss by boosting metabolism, enhancing energy levels, supporting fat burning, and aiding in detoxification.</a:t>
            </a:r>
          </a:p>
          <a:p>
            <a:endParaRPr lang="en-US" dirty="0"/>
          </a:p>
        </p:txBody>
      </p:sp>
    </p:spTree>
    <p:extLst>
      <p:ext uri="{BB962C8B-B14F-4D97-AF65-F5344CB8AC3E}">
        <p14:creationId xmlns:p14="http://schemas.microsoft.com/office/powerpoint/2010/main" val="4104652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EA595-2112-4F38-A38C-6D990B67D991}"/>
              </a:ext>
            </a:extLst>
          </p:cNvPr>
          <p:cNvSpPr>
            <a:spLocks noGrp="1"/>
          </p:cNvSpPr>
          <p:nvPr>
            <p:ph type="title"/>
          </p:nvPr>
        </p:nvSpPr>
        <p:spPr>
          <a:xfrm>
            <a:off x="1484311" y="189915"/>
            <a:ext cx="10018713" cy="794657"/>
          </a:xfrm>
        </p:spPr>
        <p:txBody>
          <a:bodyPr>
            <a:normAutofit fontScale="90000"/>
          </a:bodyPr>
          <a:lstStyle/>
          <a:p>
            <a:br>
              <a:rPr lang="en-US" b="1" dirty="0"/>
            </a:br>
            <a:r>
              <a:rPr lang="en-US" b="1" dirty="0">
                <a:solidFill>
                  <a:srgbClr val="002060"/>
                </a:solidFill>
              </a:rPr>
              <a:t>IV Drip &amp; Detox Therapy</a:t>
            </a:r>
            <a:br>
              <a:rPr lang="en-US" b="1" dirty="0"/>
            </a:br>
            <a:endParaRPr lang="en-US" dirty="0"/>
          </a:p>
        </p:txBody>
      </p:sp>
      <p:sp>
        <p:nvSpPr>
          <p:cNvPr id="3" name="Content Placeholder 2">
            <a:extLst>
              <a:ext uri="{FF2B5EF4-FFF2-40B4-BE49-F238E27FC236}">
                <a16:creationId xmlns:a16="http://schemas.microsoft.com/office/drawing/2014/main" id="{63A058CE-4532-4821-8A17-EABACD05D772}"/>
              </a:ext>
            </a:extLst>
          </p:cNvPr>
          <p:cNvSpPr>
            <a:spLocks noGrp="1"/>
          </p:cNvSpPr>
          <p:nvPr>
            <p:ph idx="1"/>
          </p:nvPr>
        </p:nvSpPr>
        <p:spPr>
          <a:xfrm>
            <a:off x="1585910" y="984572"/>
            <a:ext cx="10018713" cy="5683513"/>
          </a:xfrm>
        </p:spPr>
        <p:txBody>
          <a:bodyPr>
            <a:normAutofit fontScale="92500"/>
          </a:bodyPr>
          <a:lstStyle/>
          <a:p>
            <a:r>
              <a:rPr lang="en-US" b="1" dirty="0"/>
              <a:t>Detox treatments as part of  facial therapies present more than 2 decades ago.</a:t>
            </a:r>
          </a:p>
          <a:p>
            <a:r>
              <a:rPr lang="en-US" b="1" dirty="0"/>
              <a:t>When : </a:t>
            </a:r>
            <a:r>
              <a:rPr lang="en-US" dirty="0"/>
              <a:t>Have a special event or an important occasion coming up and want to look your best? </a:t>
            </a:r>
          </a:p>
          <a:p>
            <a:r>
              <a:rPr lang="en-US" b="1" dirty="0"/>
              <a:t>Who : </a:t>
            </a:r>
            <a:r>
              <a:rPr lang="en-US" dirty="0"/>
              <a:t>Many of Hollywood’s top stars get IV vitamin and antioxidant IV drips </a:t>
            </a:r>
          </a:p>
          <a:p>
            <a:r>
              <a:rPr lang="en-US" b="1" dirty="0"/>
              <a:t>Why</a:t>
            </a:r>
            <a:r>
              <a:rPr lang="en-US" dirty="0"/>
              <a:t> :  to help them detoxify their bodies and look healthy and radiant.</a:t>
            </a:r>
          </a:p>
          <a:p>
            <a:r>
              <a:rPr lang="en-US" dirty="0"/>
              <a:t> </a:t>
            </a:r>
            <a:r>
              <a:rPr lang="en-US" b="1" dirty="0"/>
              <a:t>what</a:t>
            </a:r>
            <a:r>
              <a:rPr lang="en-US" dirty="0"/>
              <a:t> : Free radicals and toxin buildup can lead to dull looking skin, hair, and nails.</a:t>
            </a:r>
          </a:p>
          <a:p>
            <a:pPr marL="0" indent="0">
              <a:buNone/>
            </a:pPr>
            <a:r>
              <a:rPr lang="en-US" dirty="0"/>
              <a:t> But  this therapy cleanses your body and removes toxins to give </a:t>
            </a:r>
          </a:p>
          <a:p>
            <a:pPr marL="0" indent="0">
              <a:buNone/>
            </a:pPr>
            <a:r>
              <a:rPr lang="en-US" dirty="0"/>
              <a:t> skin a youthful and rejuvenated appearance. </a:t>
            </a:r>
          </a:p>
          <a:p>
            <a:r>
              <a:rPr lang="en-US" dirty="0"/>
              <a:t>IV drips help replenish the body </a:t>
            </a:r>
            <a:r>
              <a:rPr lang="en-US" b="1" dirty="0"/>
              <a:t>with essential vitamins and nutrients in a much more rapid manner than taking supplements</a:t>
            </a:r>
            <a:r>
              <a:rPr lang="en-US" dirty="0"/>
              <a:t>. For this Detox Therapy in India, nutrients in the form of potent </a:t>
            </a:r>
            <a:r>
              <a:rPr lang="en-US" b="1" dirty="0"/>
              <a:t>antioxidants, minerals, vitamins and essential amino-acids are injected</a:t>
            </a:r>
            <a:r>
              <a:rPr lang="en-US" dirty="0"/>
              <a:t> to eliminate toxins &amp; reverse free radical damage.</a:t>
            </a:r>
          </a:p>
        </p:txBody>
      </p:sp>
    </p:spTree>
    <p:extLst>
      <p:ext uri="{BB962C8B-B14F-4D97-AF65-F5344CB8AC3E}">
        <p14:creationId xmlns:p14="http://schemas.microsoft.com/office/powerpoint/2010/main" val="2728053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858B9-4717-4993-BCAA-9834229DDDFB}"/>
              </a:ext>
            </a:extLst>
          </p:cNvPr>
          <p:cNvSpPr>
            <a:spLocks noGrp="1"/>
          </p:cNvSpPr>
          <p:nvPr>
            <p:ph type="title"/>
          </p:nvPr>
        </p:nvSpPr>
        <p:spPr>
          <a:xfrm>
            <a:off x="1484310" y="579706"/>
            <a:ext cx="10018713" cy="974188"/>
          </a:xfrm>
        </p:spPr>
        <p:txBody>
          <a:bodyPr>
            <a:normAutofit fontScale="90000"/>
          </a:bodyPr>
          <a:lstStyle/>
          <a:p>
            <a:r>
              <a:rPr lang="en-US" b="1" dirty="0">
                <a:solidFill>
                  <a:srgbClr val="002060"/>
                </a:solidFill>
              </a:rPr>
              <a:t>IV Drip Therapy for Weight Loss: Process, Benefits and Cost</a:t>
            </a:r>
            <a:br>
              <a:rPr lang="en-US" b="1" dirty="0"/>
            </a:br>
            <a:endParaRPr lang="en-US" dirty="0"/>
          </a:p>
        </p:txBody>
      </p:sp>
      <p:sp>
        <p:nvSpPr>
          <p:cNvPr id="4" name="Rectangle 3">
            <a:extLst>
              <a:ext uri="{FF2B5EF4-FFF2-40B4-BE49-F238E27FC236}">
                <a16:creationId xmlns:a16="http://schemas.microsoft.com/office/drawing/2014/main" id="{90C3FD02-770C-443B-8791-18C40731C928}"/>
              </a:ext>
            </a:extLst>
          </p:cNvPr>
          <p:cNvSpPr/>
          <p:nvPr/>
        </p:nvSpPr>
        <p:spPr>
          <a:xfrm>
            <a:off x="1552134" y="1210633"/>
            <a:ext cx="6096000" cy="1200329"/>
          </a:xfrm>
          <a:prstGeom prst="rect">
            <a:avLst/>
          </a:prstGeom>
        </p:spPr>
        <p:txBody>
          <a:bodyPr>
            <a:spAutoFit/>
          </a:bodyPr>
          <a:lstStyle/>
          <a:p>
            <a:r>
              <a:rPr lang="en-US" b="1" dirty="0">
                <a:solidFill>
                  <a:srgbClr val="58595B"/>
                </a:solidFill>
                <a:latin typeface="gothamBook"/>
              </a:rPr>
              <a:t>1. Enhanced Metabolism</a:t>
            </a:r>
            <a:endParaRPr lang="en-US" dirty="0">
              <a:solidFill>
                <a:srgbClr val="58595B"/>
              </a:solidFill>
              <a:latin typeface="gothamBook"/>
            </a:endParaRPr>
          </a:p>
          <a:p>
            <a:r>
              <a:rPr lang="en-US" dirty="0">
                <a:solidFill>
                  <a:srgbClr val="58595B"/>
                </a:solidFill>
                <a:latin typeface="gothamBook"/>
              </a:rPr>
              <a:t>The infusion of nutrients supports metabolic processes, aiding in the breakdown of fats and carbohydrates and promoting a higher metabolic rate.</a:t>
            </a:r>
          </a:p>
        </p:txBody>
      </p:sp>
      <p:sp>
        <p:nvSpPr>
          <p:cNvPr id="5" name="Rectangle 4">
            <a:extLst>
              <a:ext uri="{FF2B5EF4-FFF2-40B4-BE49-F238E27FC236}">
                <a16:creationId xmlns:a16="http://schemas.microsoft.com/office/drawing/2014/main" id="{80728032-E109-44D1-9B1B-9E65250BE67E}"/>
              </a:ext>
            </a:extLst>
          </p:cNvPr>
          <p:cNvSpPr/>
          <p:nvPr/>
        </p:nvSpPr>
        <p:spPr>
          <a:xfrm>
            <a:off x="1345809" y="2551837"/>
            <a:ext cx="9753600" cy="1200329"/>
          </a:xfrm>
          <a:prstGeom prst="rect">
            <a:avLst/>
          </a:prstGeom>
        </p:spPr>
        <p:txBody>
          <a:bodyPr wrap="square">
            <a:spAutoFit/>
          </a:bodyPr>
          <a:lstStyle/>
          <a:p>
            <a:r>
              <a:rPr lang="en-US" b="1" dirty="0">
                <a:solidFill>
                  <a:srgbClr val="58595B"/>
                </a:solidFill>
                <a:latin typeface="gothamBook"/>
              </a:rPr>
              <a:t>2. Increased Energy Levels</a:t>
            </a:r>
            <a:endParaRPr lang="en-US" dirty="0">
              <a:solidFill>
                <a:srgbClr val="58595B"/>
              </a:solidFill>
              <a:latin typeface="gothamBook"/>
            </a:endParaRPr>
          </a:p>
          <a:p>
            <a:r>
              <a:rPr lang="en-US" dirty="0">
                <a:solidFill>
                  <a:srgbClr val="58595B"/>
                </a:solidFill>
                <a:latin typeface="gothamBook"/>
              </a:rPr>
              <a:t>One of the main </a:t>
            </a:r>
            <a:r>
              <a:rPr lang="en-US" b="1" dirty="0">
                <a:solidFill>
                  <a:srgbClr val="58595B"/>
                </a:solidFill>
                <a:latin typeface="gothamBook"/>
              </a:rPr>
              <a:t>benefits of drip therapy for slimming </a:t>
            </a:r>
            <a:r>
              <a:rPr lang="en-US" dirty="0">
                <a:solidFill>
                  <a:srgbClr val="58595B"/>
                </a:solidFill>
                <a:latin typeface="gothamBook"/>
              </a:rPr>
              <a:t>is promoting energy levels. By replenishing essential nutrients, IV therapy can help combat fatigue and increase energy levels, making it easier to engage in physical activity and maintain an active lifestyle.</a:t>
            </a:r>
            <a:endParaRPr lang="en-US" b="0" i="0" dirty="0">
              <a:solidFill>
                <a:srgbClr val="58595B"/>
              </a:solidFill>
              <a:effectLst/>
              <a:latin typeface="gothamBook"/>
            </a:endParaRPr>
          </a:p>
        </p:txBody>
      </p:sp>
      <p:sp>
        <p:nvSpPr>
          <p:cNvPr id="6" name="Rectangle 5">
            <a:extLst>
              <a:ext uri="{FF2B5EF4-FFF2-40B4-BE49-F238E27FC236}">
                <a16:creationId xmlns:a16="http://schemas.microsoft.com/office/drawing/2014/main" id="{7156CF54-C02E-4233-BE84-24B87DCCB6CB}"/>
              </a:ext>
            </a:extLst>
          </p:cNvPr>
          <p:cNvSpPr/>
          <p:nvPr/>
        </p:nvSpPr>
        <p:spPr>
          <a:xfrm>
            <a:off x="1092591" y="4447038"/>
            <a:ext cx="6096000" cy="1200329"/>
          </a:xfrm>
          <a:prstGeom prst="rect">
            <a:avLst/>
          </a:prstGeom>
        </p:spPr>
        <p:txBody>
          <a:bodyPr>
            <a:spAutoFit/>
          </a:bodyPr>
          <a:lstStyle/>
          <a:p>
            <a:r>
              <a:rPr lang="en-US" dirty="0"/>
              <a:t>3. </a:t>
            </a:r>
            <a:r>
              <a:rPr lang="en-US" b="1" dirty="0"/>
              <a:t>Appetite Suppression</a:t>
            </a:r>
          </a:p>
          <a:p>
            <a:r>
              <a:rPr lang="en-US" dirty="0"/>
              <a:t>Certain nutrient combinations used in IV Drip therapy can help reduce cravings and suppress appetite, making it easier to adhere to a healthy eating plan.</a:t>
            </a:r>
          </a:p>
        </p:txBody>
      </p:sp>
      <p:sp>
        <p:nvSpPr>
          <p:cNvPr id="7" name="Rectangle 6">
            <a:extLst>
              <a:ext uri="{FF2B5EF4-FFF2-40B4-BE49-F238E27FC236}">
                <a16:creationId xmlns:a16="http://schemas.microsoft.com/office/drawing/2014/main" id="{717B2EF6-74D3-49E3-9B43-D93DF38AC5DE}"/>
              </a:ext>
            </a:extLst>
          </p:cNvPr>
          <p:cNvSpPr/>
          <p:nvPr/>
        </p:nvSpPr>
        <p:spPr>
          <a:xfrm>
            <a:off x="3700914" y="5737323"/>
            <a:ext cx="2792752" cy="646331"/>
          </a:xfrm>
          <a:prstGeom prst="rect">
            <a:avLst/>
          </a:prstGeom>
        </p:spPr>
        <p:txBody>
          <a:bodyPr wrap="square">
            <a:spAutoFit/>
          </a:bodyPr>
          <a:lstStyle/>
          <a:p>
            <a:r>
              <a:rPr lang="en-US" dirty="0"/>
              <a:t>4</a:t>
            </a:r>
            <a:r>
              <a:rPr lang="en-US" b="1" dirty="0"/>
              <a:t>. Hydration and Detoxification</a:t>
            </a:r>
          </a:p>
        </p:txBody>
      </p:sp>
      <p:sp>
        <p:nvSpPr>
          <p:cNvPr id="8" name="Rectangle 7">
            <a:extLst>
              <a:ext uri="{FF2B5EF4-FFF2-40B4-BE49-F238E27FC236}">
                <a16:creationId xmlns:a16="http://schemas.microsoft.com/office/drawing/2014/main" id="{7508ADA4-E633-4AFE-85D2-2866C18150D4}"/>
              </a:ext>
            </a:extLst>
          </p:cNvPr>
          <p:cNvSpPr/>
          <p:nvPr/>
        </p:nvSpPr>
        <p:spPr>
          <a:xfrm>
            <a:off x="7712769" y="4306163"/>
            <a:ext cx="4173074" cy="1754326"/>
          </a:xfrm>
          <a:prstGeom prst="rect">
            <a:avLst/>
          </a:prstGeom>
        </p:spPr>
        <p:txBody>
          <a:bodyPr wrap="square">
            <a:spAutoFit/>
          </a:bodyPr>
          <a:lstStyle/>
          <a:p>
            <a:r>
              <a:rPr lang="en-US" b="1" dirty="0">
                <a:solidFill>
                  <a:srgbClr val="58595B"/>
                </a:solidFill>
                <a:latin typeface="gothamBook"/>
              </a:rPr>
              <a:t>5. Nutrient Replenishment</a:t>
            </a:r>
            <a:endParaRPr lang="en-US" dirty="0">
              <a:solidFill>
                <a:srgbClr val="58595B"/>
              </a:solidFill>
              <a:latin typeface="gothamBook"/>
            </a:endParaRPr>
          </a:p>
          <a:p>
            <a:r>
              <a:rPr lang="en-US" dirty="0">
                <a:solidFill>
                  <a:srgbClr val="58595B"/>
                </a:solidFill>
                <a:latin typeface="gothamBook"/>
              </a:rPr>
              <a:t>Weight loss often involves caloric restriction, which can lead to nutrient deficiencies. IV therapy helps replenish essential vitamins, minerals, and amino acids, ensuring optimal nutritional status.</a:t>
            </a:r>
            <a:endParaRPr lang="en-US" b="0" i="0" dirty="0">
              <a:solidFill>
                <a:srgbClr val="58595B"/>
              </a:solidFill>
              <a:effectLst/>
              <a:latin typeface="gothamBook"/>
            </a:endParaRPr>
          </a:p>
        </p:txBody>
      </p:sp>
    </p:spTree>
    <p:extLst>
      <p:ext uri="{BB962C8B-B14F-4D97-AF65-F5344CB8AC3E}">
        <p14:creationId xmlns:p14="http://schemas.microsoft.com/office/powerpoint/2010/main" val="67944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8367D-C7D0-4433-A965-E7BA024C299F}"/>
              </a:ext>
            </a:extLst>
          </p:cNvPr>
          <p:cNvSpPr>
            <a:spLocks noGrp="1"/>
          </p:cNvSpPr>
          <p:nvPr>
            <p:ph type="title"/>
          </p:nvPr>
        </p:nvSpPr>
        <p:spPr>
          <a:xfrm>
            <a:off x="1484311" y="685801"/>
            <a:ext cx="10018713" cy="1213338"/>
          </a:xfrm>
        </p:spPr>
        <p:txBody>
          <a:bodyPr/>
          <a:lstStyle/>
          <a:p>
            <a:r>
              <a:rPr lang="en-US" b="1" dirty="0"/>
              <a:t>Further info from websites</a:t>
            </a:r>
          </a:p>
        </p:txBody>
      </p:sp>
      <p:sp>
        <p:nvSpPr>
          <p:cNvPr id="3" name="Content Placeholder 2">
            <a:extLst>
              <a:ext uri="{FF2B5EF4-FFF2-40B4-BE49-F238E27FC236}">
                <a16:creationId xmlns:a16="http://schemas.microsoft.com/office/drawing/2014/main" id="{F6CB5728-D805-4E37-9BD9-B3CF8A37892D}"/>
              </a:ext>
            </a:extLst>
          </p:cNvPr>
          <p:cNvSpPr>
            <a:spLocks noGrp="1"/>
          </p:cNvSpPr>
          <p:nvPr>
            <p:ph idx="1"/>
          </p:nvPr>
        </p:nvSpPr>
        <p:spPr>
          <a:xfrm>
            <a:off x="1484310" y="2318236"/>
            <a:ext cx="9221203" cy="3124201"/>
          </a:xfrm>
        </p:spPr>
        <p:txBody>
          <a:bodyPr/>
          <a:lstStyle/>
          <a:p>
            <a:r>
              <a:rPr lang="en-US" dirty="0">
                <a:hlinkClick r:id="rId2"/>
              </a:rPr>
              <a:t>https://revivindia.com/iv-therapies</a:t>
            </a:r>
            <a:endParaRPr lang="en-US" dirty="0"/>
          </a:p>
          <a:p>
            <a:r>
              <a:rPr lang="en-US" dirty="0">
                <a:hlinkClick r:id="rId3"/>
              </a:rPr>
              <a:t>https://www.bodycraft.co.in/blogs/iv-drip-weight-loss-therapy-benefits-process-cost/</a:t>
            </a:r>
            <a:endParaRPr lang="en-US" dirty="0"/>
          </a:p>
          <a:p>
            <a:r>
              <a:rPr lang="en-US" dirty="0">
                <a:hlinkClick r:id="rId4"/>
              </a:rPr>
              <a:t>https://www.bouncehydration.com/blog/iv-therapy-benefits</a:t>
            </a:r>
            <a:endParaRPr lang="en-US" dirty="0"/>
          </a:p>
          <a:p>
            <a:r>
              <a:rPr lang="en-US" dirty="0"/>
              <a:t>https://www.bodycraft.co.in/clinic/body/iv-drip-therapy/</a:t>
            </a:r>
          </a:p>
        </p:txBody>
      </p:sp>
    </p:spTree>
    <p:extLst>
      <p:ext uri="{BB962C8B-B14F-4D97-AF65-F5344CB8AC3E}">
        <p14:creationId xmlns:p14="http://schemas.microsoft.com/office/powerpoint/2010/main" val="3427098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B364CE-4DF8-40D6-BBE3-B33656B077C4}"/>
              </a:ext>
            </a:extLst>
          </p:cNvPr>
          <p:cNvSpPr>
            <a:spLocks noGrp="1"/>
          </p:cNvSpPr>
          <p:nvPr>
            <p:ph type="title"/>
          </p:nvPr>
        </p:nvSpPr>
        <p:spPr>
          <a:xfrm>
            <a:off x="977874" y="291904"/>
            <a:ext cx="10018713" cy="903849"/>
          </a:xfrm>
        </p:spPr>
        <p:txBody>
          <a:bodyPr/>
          <a:lstStyle/>
          <a:p>
            <a:r>
              <a:rPr lang="en-US" b="1" dirty="0"/>
              <a:t>Extended uses</a:t>
            </a:r>
          </a:p>
        </p:txBody>
      </p:sp>
      <p:sp>
        <p:nvSpPr>
          <p:cNvPr id="6" name="Content Placeholder 5">
            <a:extLst>
              <a:ext uri="{FF2B5EF4-FFF2-40B4-BE49-F238E27FC236}">
                <a16:creationId xmlns:a16="http://schemas.microsoft.com/office/drawing/2014/main" id="{ADC0C977-F5EB-43D3-AB2C-92EEEC679819}"/>
              </a:ext>
            </a:extLst>
          </p:cNvPr>
          <p:cNvSpPr>
            <a:spLocks noGrp="1"/>
          </p:cNvSpPr>
          <p:nvPr>
            <p:ph idx="1"/>
          </p:nvPr>
        </p:nvSpPr>
        <p:spPr>
          <a:xfrm>
            <a:off x="1484310" y="1688123"/>
            <a:ext cx="10018713" cy="4103077"/>
          </a:xfrm>
        </p:spPr>
        <p:txBody>
          <a:bodyPr>
            <a:normAutofit fontScale="55000" lnSpcReduction="20000"/>
          </a:bodyPr>
          <a:lstStyle/>
          <a:p>
            <a:endParaRPr lang="en-US" dirty="0"/>
          </a:p>
          <a:p>
            <a:endParaRPr lang="en-US" dirty="0"/>
          </a:p>
          <a:p>
            <a:r>
              <a:rPr lang="en-US" sz="4500" b="1" dirty="0"/>
              <a:t>Recovery </a:t>
            </a:r>
          </a:p>
          <a:p>
            <a:r>
              <a:rPr lang="en-US" sz="4500" b="1" dirty="0"/>
              <a:t>jet lag</a:t>
            </a:r>
          </a:p>
          <a:p>
            <a:r>
              <a:rPr lang="en-US" sz="4500" b="1" dirty="0"/>
              <a:t> immunity</a:t>
            </a:r>
          </a:p>
          <a:p>
            <a:r>
              <a:rPr lang="en-US" sz="4500" b="1" dirty="0"/>
              <a:t> altitude sickness</a:t>
            </a:r>
          </a:p>
          <a:p>
            <a:r>
              <a:rPr lang="en-US" sz="4500" b="1" dirty="0"/>
              <a:t> athletic performance</a:t>
            </a:r>
          </a:p>
          <a:p>
            <a:r>
              <a:rPr lang="en-US" sz="4500" b="1" dirty="0"/>
              <a:t>anti-aging and </a:t>
            </a:r>
          </a:p>
          <a:p>
            <a:r>
              <a:rPr lang="en-US" sz="4500" b="1" dirty="0"/>
              <a:t>general health and wellness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502956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A2056-66B8-4AD0-ADEC-3E191C687C74}"/>
              </a:ext>
            </a:extLst>
          </p:cNvPr>
          <p:cNvSpPr>
            <a:spLocks noGrp="1"/>
          </p:cNvSpPr>
          <p:nvPr>
            <p:ph type="title"/>
          </p:nvPr>
        </p:nvSpPr>
        <p:spPr>
          <a:xfrm>
            <a:off x="1484309" y="190500"/>
            <a:ext cx="10018713" cy="1752599"/>
          </a:xfrm>
        </p:spPr>
        <p:txBody>
          <a:bodyPr/>
          <a:lstStyle/>
          <a:p>
            <a:r>
              <a:rPr lang="en-US" b="1" dirty="0"/>
              <a:t>Harmful effects of IV therapy</a:t>
            </a:r>
          </a:p>
        </p:txBody>
      </p:sp>
      <p:sp>
        <p:nvSpPr>
          <p:cNvPr id="3" name="Content Placeholder 2">
            <a:extLst>
              <a:ext uri="{FF2B5EF4-FFF2-40B4-BE49-F238E27FC236}">
                <a16:creationId xmlns:a16="http://schemas.microsoft.com/office/drawing/2014/main" id="{775E7E94-FD95-46A9-8647-53D2E8B39E74}"/>
              </a:ext>
            </a:extLst>
          </p:cNvPr>
          <p:cNvSpPr>
            <a:spLocks noGrp="1"/>
          </p:cNvSpPr>
          <p:nvPr>
            <p:ph idx="1"/>
          </p:nvPr>
        </p:nvSpPr>
        <p:spPr>
          <a:xfrm>
            <a:off x="1371769" y="2409678"/>
            <a:ext cx="10018714" cy="4257822"/>
          </a:xfrm>
        </p:spPr>
        <p:txBody>
          <a:bodyPr>
            <a:normAutofit fontScale="92500" lnSpcReduction="10000"/>
          </a:bodyPr>
          <a:lstStyle/>
          <a:p>
            <a:r>
              <a:rPr lang="en-US" dirty="0"/>
              <a:t> </a:t>
            </a:r>
            <a:r>
              <a:rPr lang="en-US" b="1" dirty="0">
                <a:solidFill>
                  <a:srgbClr val="FF0000"/>
                </a:solidFill>
              </a:rPr>
              <a:t>kidney disease</a:t>
            </a:r>
            <a:r>
              <a:rPr lang="en-US" dirty="0"/>
              <a:t>:  infusions containing magnesium (or, less commonly, potassium)</a:t>
            </a:r>
          </a:p>
          <a:p>
            <a:r>
              <a:rPr lang="en-US" dirty="0"/>
              <a:t>can cause problems such as abnormal heart rhythms or muscle weakness.</a:t>
            </a:r>
          </a:p>
          <a:p>
            <a:r>
              <a:rPr lang="en-US" dirty="0"/>
              <a:t>lead to fluid overload, which could temporarily, but occasionally permanently </a:t>
            </a:r>
            <a:r>
              <a:rPr lang="en-US" b="1" dirty="0">
                <a:solidFill>
                  <a:srgbClr val="FF0000"/>
                </a:solidFill>
              </a:rPr>
              <a:t>damage the kidneys, brain, and/or heart.</a:t>
            </a:r>
          </a:p>
          <a:p>
            <a:r>
              <a:rPr lang="en-US" dirty="0"/>
              <a:t>According to a few study reports, infusions of the Myers' cocktail or another combination of vitamins and minerals can lead to symptoms </a:t>
            </a:r>
            <a:r>
              <a:rPr lang="en-US" b="1" dirty="0">
                <a:solidFill>
                  <a:srgbClr val="FF0000"/>
                </a:solidFill>
              </a:rPr>
              <a:t>of depression, insomnia, and upset stomach.</a:t>
            </a:r>
          </a:p>
          <a:p>
            <a:r>
              <a:rPr lang="en-US" dirty="0"/>
              <a:t>Excess amounts of vitamins and minerals can be harmful. For example, large IV doses of thiamine, a B vitamin, can cause </a:t>
            </a:r>
            <a:r>
              <a:rPr lang="en-US" u="sng" dirty="0">
                <a:hlinkClick r:id="rId2"/>
              </a:rPr>
              <a:t>anaphylaxis</a:t>
            </a:r>
            <a:r>
              <a:rPr lang="en-US" dirty="0"/>
              <a:t>, a potentially </a:t>
            </a:r>
            <a:r>
              <a:rPr lang="en-US" b="1" dirty="0">
                <a:solidFill>
                  <a:srgbClr val="FF0000"/>
                </a:solidFill>
              </a:rPr>
              <a:t>life-threatening allergic reaction. </a:t>
            </a:r>
            <a:r>
              <a:rPr lang="en-US" dirty="0"/>
              <a:t>Also, high doses of vitamin B6 may cause </a:t>
            </a:r>
            <a:r>
              <a:rPr lang="en-US" b="1" dirty="0">
                <a:solidFill>
                  <a:srgbClr val="FF0000"/>
                </a:solidFill>
              </a:rPr>
              <a:t>damage to peripheral nerves</a:t>
            </a:r>
            <a:r>
              <a:rPr lang="en-US" dirty="0"/>
              <a:t> (</a:t>
            </a:r>
            <a:r>
              <a:rPr lang="en-US" u="sng" dirty="0">
                <a:hlinkClick r:id="rId3"/>
              </a:rPr>
              <a:t>peripheral neuropathy</a:t>
            </a:r>
            <a:r>
              <a:rPr lang="en-US" dirty="0"/>
              <a:t>).</a:t>
            </a:r>
          </a:p>
          <a:p>
            <a:endParaRPr lang="en-US" dirty="0"/>
          </a:p>
          <a:p>
            <a:endParaRPr lang="en-US" dirty="0"/>
          </a:p>
          <a:p>
            <a:endParaRPr lang="en-US" dirty="0"/>
          </a:p>
        </p:txBody>
      </p:sp>
    </p:spTree>
    <p:extLst>
      <p:ext uri="{BB962C8B-B14F-4D97-AF65-F5344CB8AC3E}">
        <p14:creationId xmlns:p14="http://schemas.microsoft.com/office/powerpoint/2010/main" val="9820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9F444-7BB7-4E3E-AC51-D08B9221A94F}"/>
              </a:ext>
            </a:extLst>
          </p:cNvPr>
          <p:cNvSpPr>
            <a:spLocks noGrp="1"/>
          </p:cNvSpPr>
          <p:nvPr>
            <p:ph type="title"/>
          </p:nvPr>
        </p:nvSpPr>
        <p:spPr>
          <a:xfrm>
            <a:off x="1484310" y="106680"/>
            <a:ext cx="10018713" cy="960120"/>
          </a:xfrm>
        </p:spPr>
        <p:txBody>
          <a:bodyPr/>
          <a:lstStyle/>
          <a:p>
            <a:r>
              <a:rPr lang="en-US" b="1" dirty="0"/>
              <a:t>Views from Research studies</a:t>
            </a:r>
          </a:p>
        </p:txBody>
      </p:sp>
      <p:sp>
        <p:nvSpPr>
          <p:cNvPr id="3" name="Content Placeholder 2">
            <a:extLst>
              <a:ext uri="{FF2B5EF4-FFF2-40B4-BE49-F238E27FC236}">
                <a16:creationId xmlns:a16="http://schemas.microsoft.com/office/drawing/2014/main" id="{4545AF79-A465-4565-AFF6-E2A30F942F0E}"/>
              </a:ext>
            </a:extLst>
          </p:cNvPr>
          <p:cNvSpPr>
            <a:spLocks noGrp="1"/>
          </p:cNvSpPr>
          <p:nvPr>
            <p:ph idx="1"/>
          </p:nvPr>
        </p:nvSpPr>
        <p:spPr>
          <a:xfrm>
            <a:off x="1484310" y="1066800"/>
            <a:ext cx="10018713" cy="5530947"/>
          </a:xfrm>
        </p:spPr>
        <p:txBody>
          <a:bodyPr>
            <a:normAutofit fontScale="85000" lnSpcReduction="20000"/>
          </a:bodyPr>
          <a:lstStyle/>
          <a:p>
            <a:r>
              <a:rPr lang="en-US" b="1" dirty="0"/>
              <a:t>Intravenous glutathione for skin lightening: Inadequate safety data</a:t>
            </a:r>
          </a:p>
          <a:p>
            <a:pPr marL="0" indent="0">
              <a:buNone/>
            </a:pPr>
            <a:r>
              <a:rPr lang="en-US" dirty="0"/>
              <a:t>Lester M </a:t>
            </a:r>
            <a:r>
              <a:rPr lang="en-US" dirty="0" err="1"/>
              <a:t>Davids</a:t>
            </a:r>
            <a:r>
              <a:rPr lang="en-US" dirty="0"/>
              <a:t> 1, Jennifer C Van </a:t>
            </a:r>
            <a:r>
              <a:rPr lang="en-US" dirty="0" err="1"/>
              <a:t>Wyk</a:t>
            </a:r>
            <a:r>
              <a:rPr lang="en-US" dirty="0"/>
              <a:t>, </a:t>
            </a:r>
            <a:r>
              <a:rPr lang="en-US" dirty="0" err="1"/>
              <a:t>Nonhlanhla</a:t>
            </a:r>
            <a:r>
              <a:rPr lang="en-US" dirty="0"/>
              <a:t> P Khumalo</a:t>
            </a:r>
          </a:p>
          <a:p>
            <a:pPr marL="0" indent="0">
              <a:buNone/>
            </a:pPr>
            <a:r>
              <a:rPr lang="en-US" dirty="0"/>
              <a:t>Affiliations Expand</a:t>
            </a:r>
          </a:p>
          <a:p>
            <a:pPr marL="0" indent="0">
              <a:buNone/>
            </a:pPr>
            <a:r>
              <a:rPr lang="en-US" dirty="0"/>
              <a:t>PMID: 27499402 DOI: 10.7196/SAMJ.2016.v106i8.10878</a:t>
            </a:r>
          </a:p>
          <a:p>
            <a:pPr algn="just"/>
            <a:r>
              <a:rPr lang="en-US" dirty="0"/>
              <a:t>A case series (GSH soap: 15 patients) reported skin lightening based on photography. Two systematic reviews of IV GSH for preventing chemo-induced toxicity and a third review of adjuvant therapy for Parkinson's disease altogether included 10 trials. Most trials reported either no or minimal GSH adverse effects, but all had treatment durations of a few doses (IV) or 4 -12 weeks. No study reported long-term IV GSH use. Conclusion. In spite of widespread reported use, there are no studies of IV GSH use for skin lightening or of its safety for chronic use (for any indication). The </a:t>
            </a:r>
            <a:r>
              <a:rPr lang="en-US" b="1" dirty="0"/>
              <a:t>switch from brown to red melanin production </a:t>
            </a:r>
            <a:r>
              <a:rPr lang="en-US" dirty="0"/>
              <a:t>may increase </a:t>
            </a:r>
            <a:r>
              <a:rPr lang="en-US" b="1" dirty="0"/>
              <a:t>the risk of sun-induced skin cancers in </a:t>
            </a:r>
            <a:r>
              <a:rPr lang="en-US" dirty="0"/>
              <a:t>previously protected individuals. Regulatory assessment of systemic GSH administration for cosmetic use by the Medicines Control Council </a:t>
            </a:r>
            <a:r>
              <a:rPr lang="en-US" b="1" dirty="0"/>
              <a:t>seems urgently warranted to protect consumers from potential side-effects and from complications of IV infusions</a:t>
            </a:r>
            <a:r>
              <a:rPr lang="en-US" dirty="0"/>
              <a:t>. This is especially concerning because of reports of GSH bought online. Effective topical GSH may be useful for hyperpigmented skin disorders, but this requires scientific scrutiny. The debate on the merits of cosmetic skin lightening is best handled by multidisciplinary teams.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054343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F46DE6-9129-4AA4-BFBC-18E19855BC39}"/>
              </a:ext>
            </a:extLst>
          </p:cNvPr>
          <p:cNvSpPr>
            <a:spLocks noGrp="1"/>
          </p:cNvSpPr>
          <p:nvPr>
            <p:ph idx="1"/>
          </p:nvPr>
        </p:nvSpPr>
        <p:spPr>
          <a:xfrm>
            <a:off x="1526514" y="239152"/>
            <a:ext cx="10445092" cy="5622388"/>
          </a:xfrm>
        </p:spPr>
        <p:txBody>
          <a:bodyPr>
            <a:normAutofit fontScale="92500"/>
          </a:bodyPr>
          <a:lstStyle/>
          <a:p>
            <a:r>
              <a:rPr lang="en-US" dirty="0"/>
              <a:t>INTRAVENOUS GLUTATHIONE AND DISEASE STATES. Exogenous intravenous supplementation of glutathione could possibly increase cancer growth as it may supply the much-needed cysteine when GSH is broken down intracellularly</a:t>
            </a:r>
          </a:p>
          <a:p>
            <a:r>
              <a:rPr lang="en-US" dirty="0">
                <a:hlinkClick r:id="rId2"/>
              </a:rPr>
              <a:t>https://digitalcommons.liberty.edu/cgi/viewcontent.cgi?article=2033&amp;context=honors</a:t>
            </a:r>
            <a:endParaRPr lang="en-US" dirty="0"/>
          </a:p>
          <a:p>
            <a:r>
              <a:rPr lang="en-US" dirty="0"/>
              <a:t>Apoptosis of the cell occurs as a result of damage to the mitochondria. The ROS may activate nuclear transcription factors such as tumor necrosis factor alpha (TNF-α) to begin the early stages of apoptosis, or indirectly cause apoptosis through </a:t>
            </a:r>
            <a:r>
              <a:rPr lang="en-US" b="1" dirty="0"/>
              <a:t>cell damage by </a:t>
            </a:r>
            <a:r>
              <a:rPr lang="en-US" dirty="0"/>
              <a:t>disrupting plasma membrane lipids and mobilizing Ca2+ , which leads to early apoptosis. Increased levels of GSH disrupt the ionic gradient of the mitochondria, causing it to rupture, leading to </a:t>
            </a:r>
            <a:r>
              <a:rPr lang="en-US" b="1" dirty="0"/>
              <a:t>late necrosis</a:t>
            </a:r>
            <a:r>
              <a:rPr lang="en-US" dirty="0"/>
              <a:t>. </a:t>
            </a:r>
            <a:r>
              <a:rPr lang="en-US" b="1" dirty="0"/>
              <a:t>The Philippine FDA mentioned that the use of intravenous glutathione can cause SJS/TENS.</a:t>
            </a:r>
            <a:r>
              <a:rPr lang="en-US" dirty="0"/>
              <a:t> Stevens-Johnson syndrome (SJS) and toxic epidermal necrolysis (TEN). These are rare, life-threatening conditions that are caused by an adverse immune reaction to medications. </a:t>
            </a:r>
            <a:r>
              <a:rPr lang="en-US" b="1" dirty="0"/>
              <a:t> </a:t>
            </a:r>
            <a:r>
              <a:rPr lang="en-US" dirty="0"/>
              <a:t>The mechanism of how this could occur is </a:t>
            </a:r>
            <a:r>
              <a:rPr lang="en-US" b="1" dirty="0"/>
              <a:t>still under investigation, </a:t>
            </a:r>
            <a:r>
              <a:rPr lang="en-US" dirty="0"/>
              <a:t>and little is known about the role of glutathione in this disease state. </a:t>
            </a:r>
          </a:p>
        </p:txBody>
      </p:sp>
    </p:spTree>
    <p:extLst>
      <p:ext uri="{BB962C8B-B14F-4D97-AF65-F5344CB8AC3E}">
        <p14:creationId xmlns:p14="http://schemas.microsoft.com/office/powerpoint/2010/main" val="525855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DDE8E4-B989-4A97-ACC5-D07E776B5F8B}"/>
              </a:ext>
            </a:extLst>
          </p:cNvPr>
          <p:cNvSpPr>
            <a:spLocks noGrp="1"/>
          </p:cNvSpPr>
          <p:nvPr>
            <p:ph idx="1"/>
          </p:nvPr>
        </p:nvSpPr>
        <p:spPr>
          <a:xfrm>
            <a:off x="1484310" y="379829"/>
            <a:ext cx="10018713" cy="5411372"/>
          </a:xfrm>
        </p:spPr>
        <p:txBody>
          <a:bodyPr>
            <a:normAutofit/>
          </a:bodyPr>
          <a:lstStyle/>
          <a:p>
            <a:r>
              <a:rPr lang="en-US" dirty="0"/>
              <a:t>Zubair et al, 2016, </a:t>
            </a:r>
            <a:r>
              <a:rPr lang="en-US" dirty="0">
                <a:hlinkClick r:id="rId2"/>
              </a:rPr>
              <a:t>https://digitalcommons.liberty.edu/cgi/viewcontent.cgi?article=2033&amp;context=honors</a:t>
            </a:r>
            <a:endParaRPr lang="en-US" dirty="0"/>
          </a:p>
          <a:p>
            <a:r>
              <a:rPr lang="en-US" dirty="0"/>
              <a:t>50 female test subjects enrolled, 32 had data recorded from them and were divided into 2 groups: Group A skin types match group B skin types; 25-47 years of age </a:t>
            </a:r>
          </a:p>
          <a:p>
            <a:r>
              <a:rPr lang="en-US" dirty="0"/>
              <a:t>Not well-tolerated; 32 out of 50 completed study; 8 subjects from group A had deranged liver function tests (defined as 1.5 times above reference range), and 1 subject developed anaphylactic shock; all were excluded from results. 9 control from group B who matched the skin types of subjects excluded from group A were also excluded to keep study standardizations Side effects in 25 subjects in group A: Feeling warmth during injection (44%) Abdominal cramps (40%)</a:t>
            </a:r>
          </a:p>
        </p:txBody>
      </p:sp>
    </p:spTree>
    <p:extLst>
      <p:ext uri="{BB962C8B-B14F-4D97-AF65-F5344CB8AC3E}">
        <p14:creationId xmlns:p14="http://schemas.microsoft.com/office/powerpoint/2010/main" val="857851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D0E8229-51AE-4EC0-9B8B-C3FFFE846DEB}"/>
              </a:ext>
            </a:extLst>
          </p:cNvPr>
          <p:cNvSpPr/>
          <p:nvPr/>
        </p:nvSpPr>
        <p:spPr>
          <a:xfrm>
            <a:off x="7689602" y="110171"/>
            <a:ext cx="3798818" cy="495712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D9702C0F-014D-4BEE-84F3-34BEB84DFF17}"/>
              </a:ext>
            </a:extLst>
          </p:cNvPr>
          <p:cNvSpPr/>
          <p:nvPr/>
        </p:nvSpPr>
        <p:spPr>
          <a:xfrm>
            <a:off x="1316344" y="717452"/>
            <a:ext cx="5830043" cy="22367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E2D44B8-9445-4197-A471-34A1489814FA}"/>
              </a:ext>
            </a:extLst>
          </p:cNvPr>
          <p:cNvSpPr>
            <a:spLocks noGrp="1"/>
          </p:cNvSpPr>
          <p:nvPr>
            <p:ph type="title"/>
          </p:nvPr>
        </p:nvSpPr>
        <p:spPr>
          <a:xfrm>
            <a:off x="1358817" y="202504"/>
            <a:ext cx="5830042" cy="3108960"/>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just"/>
            <a:r>
              <a:rPr lang="en-US" sz="2000" b="1" dirty="0"/>
              <a:t>Disease treatment with antioxidants</a:t>
            </a:r>
            <a:br>
              <a:rPr lang="en-US" sz="2000" b="1" dirty="0"/>
            </a:br>
            <a:r>
              <a:rPr lang="en-US" sz="2000" dirty="0"/>
              <a:t>Several vital organs like the heart, lungs and the brain are vulnerable to oxidative injury. Brain in particular is vulnerable because of its high content of oxygen, high metabolic rate and elevated levels of polyunsaturated lipids - the target of lipid peroxidation</a:t>
            </a:r>
            <a:r>
              <a:rPr lang="en-US" dirty="0"/>
              <a:t>. </a:t>
            </a:r>
            <a:r>
              <a:rPr lang="en-US" sz="2000" dirty="0"/>
              <a:t>Antioxidants are also being investigated as possible treatments for neurodegenerative diseases such as Alzheimer's disease, Parkinson's disease, and amyotrophic lateral sclerosis</a:t>
            </a:r>
            <a:r>
              <a:rPr lang="en-US" dirty="0"/>
              <a:t>.</a:t>
            </a:r>
            <a:br>
              <a:rPr lang="en-US" dirty="0"/>
            </a:br>
            <a:endParaRPr lang="en-US" dirty="0"/>
          </a:p>
        </p:txBody>
      </p:sp>
      <p:sp>
        <p:nvSpPr>
          <p:cNvPr id="3" name="Content Placeholder 2">
            <a:extLst>
              <a:ext uri="{FF2B5EF4-FFF2-40B4-BE49-F238E27FC236}">
                <a16:creationId xmlns:a16="http://schemas.microsoft.com/office/drawing/2014/main" id="{3DA0707C-5D1C-4D45-8596-71488BAC2805}"/>
              </a:ext>
            </a:extLst>
          </p:cNvPr>
          <p:cNvSpPr>
            <a:spLocks noGrp="1"/>
          </p:cNvSpPr>
          <p:nvPr>
            <p:ph type="body" sz="half" idx="2"/>
          </p:nvPr>
        </p:nvSpPr>
        <p:spPr>
          <a:xfrm>
            <a:off x="670560" y="3429000"/>
            <a:ext cx="6050753" cy="3276601"/>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r>
              <a:rPr lang="en-US" b="1" dirty="0"/>
              <a:t>Antioxidant Health Effects: Disease prevention by antioxidants</a:t>
            </a:r>
          </a:p>
          <a:p>
            <a:r>
              <a:rPr lang="en-US" dirty="0"/>
              <a:t>There are several antioxidant systems within the body that help cope with the oxidative stress that results from regular metabolic processes. Antioxidants in diet can also cancel out the cell-damaging effects of free radicals. These antioxidant supplements act in addition to the endogenous systems and their lack can cause several ill-consequences of oxidative stress.</a:t>
            </a:r>
          </a:p>
          <a:p>
            <a:r>
              <a:rPr lang="en-US" dirty="0"/>
              <a:t>There is evidence that some types of vegetables and fruits protect against a number of cancers and other diseases. Large studies have shown that people who took regular antioxidants in fruits and vegetables seemed to have lesser incidence of these diseases. In addition, those who took fewer amounts of antioxidants, or had excessive exposure to pro-oxidants like cigarette smoking etc., had a higher risk of these disorders.</a:t>
            </a:r>
          </a:p>
        </p:txBody>
      </p:sp>
      <p:sp>
        <p:nvSpPr>
          <p:cNvPr id="7" name="Rectangle 6">
            <a:extLst>
              <a:ext uri="{FF2B5EF4-FFF2-40B4-BE49-F238E27FC236}">
                <a16:creationId xmlns:a16="http://schemas.microsoft.com/office/drawing/2014/main" id="{662D13CF-EAFB-49D7-A290-2FF6BE28ECA5}"/>
              </a:ext>
            </a:extLst>
          </p:cNvPr>
          <p:cNvSpPr/>
          <p:nvPr/>
        </p:nvSpPr>
        <p:spPr>
          <a:xfrm>
            <a:off x="7765094" y="159658"/>
            <a:ext cx="3756345" cy="4093428"/>
          </a:xfrm>
          <a:prstGeom prst="rect">
            <a:avLst/>
          </a:prstGeom>
        </p:spPr>
        <p:txBody>
          <a:bodyPr wrap="square">
            <a:spAutoFit/>
          </a:bodyPr>
          <a:lstStyle/>
          <a:p>
            <a:r>
              <a:rPr lang="en-US" sz="2000" b="1" dirty="0">
                <a:solidFill>
                  <a:srgbClr val="333333"/>
                </a:solidFill>
                <a:latin typeface="open-sans"/>
              </a:rPr>
              <a:t>Detrimental effects of antioxidant supplements</a:t>
            </a:r>
          </a:p>
          <a:p>
            <a:r>
              <a:rPr lang="en-US" sz="2000" dirty="0">
                <a:solidFill>
                  <a:srgbClr val="333333"/>
                </a:solidFill>
                <a:latin typeface="open-sans"/>
              </a:rPr>
              <a:t>Some of the antioxidants when taken in excess in diet may cause more harm than good. For example, when a person takes in excessive amounts of strong reducing agents as antioxidants, he or she may develop deficiency of several minerals like iron and zinc. The absorption of these minerals is prevented from the gastrointestinal tract.</a:t>
            </a:r>
            <a:endParaRPr lang="en-US" sz="2000" b="0" i="0" dirty="0">
              <a:solidFill>
                <a:srgbClr val="333333"/>
              </a:solidFill>
              <a:effectLst/>
              <a:latin typeface="open-sans"/>
            </a:endParaRPr>
          </a:p>
        </p:txBody>
      </p:sp>
      <p:pic>
        <p:nvPicPr>
          <p:cNvPr id="9" name="Picture 8">
            <a:extLst>
              <a:ext uri="{FF2B5EF4-FFF2-40B4-BE49-F238E27FC236}">
                <a16:creationId xmlns:a16="http://schemas.microsoft.com/office/drawing/2014/main" id="{24587DB5-9412-4642-A467-7B7A36B3DDA4}"/>
              </a:ext>
            </a:extLst>
          </p:cNvPr>
          <p:cNvPicPr>
            <a:picLocks noChangeAspect="1"/>
          </p:cNvPicPr>
          <p:nvPr/>
        </p:nvPicPr>
        <p:blipFill>
          <a:blip r:embed="rId2"/>
          <a:stretch>
            <a:fillRect/>
          </a:stretch>
        </p:blipFill>
        <p:spPr>
          <a:xfrm>
            <a:off x="7689602" y="5412940"/>
            <a:ext cx="3810330" cy="1292661"/>
          </a:xfrm>
          <a:prstGeom prst="rect">
            <a:avLst/>
          </a:prstGeom>
        </p:spPr>
      </p:pic>
      <p:sp>
        <p:nvSpPr>
          <p:cNvPr id="10" name="Rectangle 9">
            <a:extLst>
              <a:ext uri="{FF2B5EF4-FFF2-40B4-BE49-F238E27FC236}">
                <a16:creationId xmlns:a16="http://schemas.microsoft.com/office/drawing/2014/main" id="{780877A9-6B90-4BD9-9206-74E6D364B924}"/>
              </a:ext>
            </a:extLst>
          </p:cNvPr>
          <p:cNvSpPr/>
          <p:nvPr/>
        </p:nvSpPr>
        <p:spPr>
          <a:xfrm>
            <a:off x="7765095" y="5445887"/>
            <a:ext cx="3723326" cy="1292662"/>
          </a:xfrm>
          <a:prstGeom prst="rect">
            <a:avLst/>
          </a:prstGeom>
        </p:spPr>
        <p:txBody>
          <a:bodyPr wrap="square">
            <a:spAutoFit/>
          </a:bodyPr>
          <a:lstStyle/>
          <a:p>
            <a:r>
              <a:rPr lang="en-US" dirty="0">
                <a:solidFill>
                  <a:srgbClr val="545154"/>
                </a:solidFill>
                <a:latin typeface="open-sans"/>
              </a:rPr>
              <a:t>By </a:t>
            </a:r>
            <a:r>
              <a:rPr lang="en-US" dirty="0">
                <a:solidFill>
                  <a:srgbClr val="5F5F5F"/>
                </a:solidFill>
                <a:latin typeface="open-sans"/>
                <a:hlinkClick r:id="rId3"/>
              </a:rPr>
              <a:t>Dr. Ananya Mandal, </a:t>
            </a:r>
            <a:r>
              <a:rPr lang="en-US" dirty="0" err="1">
                <a:solidFill>
                  <a:srgbClr val="5F5F5F"/>
                </a:solidFill>
                <a:latin typeface="open-sans"/>
                <a:hlinkClick r:id="rId3"/>
              </a:rPr>
              <a:t>MD</a:t>
            </a:r>
            <a:r>
              <a:rPr lang="en-US" i="1" dirty="0" err="1">
                <a:solidFill>
                  <a:srgbClr val="545154"/>
                </a:solidFill>
                <a:latin typeface="open-sans"/>
              </a:rPr>
              <a:t>Reviewed</a:t>
            </a:r>
            <a:r>
              <a:rPr lang="en-US" i="1" dirty="0">
                <a:solidFill>
                  <a:srgbClr val="545154"/>
                </a:solidFill>
                <a:latin typeface="open-sans"/>
              </a:rPr>
              <a:t> by </a:t>
            </a:r>
            <a:r>
              <a:rPr lang="en-US" i="1" dirty="0">
                <a:solidFill>
                  <a:srgbClr val="183C6D"/>
                </a:solidFill>
                <a:latin typeface="open-sans"/>
                <a:hlinkClick r:id="rId4"/>
              </a:rPr>
              <a:t>April Cashin-Garbutt, MA (Editor)</a:t>
            </a:r>
            <a:r>
              <a:rPr lang="en-US" i="1" dirty="0">
                <a:solidFill>
                  <a:srgbClr val="183C6D"/>
                </a:solidFill>
                <a:latin typeface="open-sans"/>
              </a:rPr>
              <a:t> </a:t>
            </a:r>
            <a:r>
              <a:rPr lang="en-US" sz="1400" i="1" dirty="0">
                <a:solidFill>
                  <a:srgbClr val="183C6D"/>
                </a:solidFill>
                <a:latin typeface="open-sans"/>
              </a:rPr>
              <a:t>https://www.news-medical.net/health/Antioxidant-Health-Effects.aspx</a:t>
            </a:r>
            <a:endParaRPr lang="en-US" dirty="0"/>
          </a:p>
        </p:txBody>
      </p:sp>
    </p:spTree>
    <p:extLst>
      <p:ext uri="{BB962C8B-B14F-4D97-AF65-F5344CB8AC3E}">
        <p14:creationId xmlns:p14="http://schemas.microsoft.com/office/powerpoint/2010/main" val="2506399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30DEDB-B9F0-4FB2-AC15-54B420343F0E}"/>
              </a:ext>
            </a:extLst>
          </p:cNvPr>
          <p:cNvPicPr>
            <a:picLocks noChangeAspect="1"/>
          </p:cNvPicPr>
          <p:nvPr/>
        </p:nvPicPr>
        <p:blipFill>
          <a:blip r:embed="rId2"/>
          <a:stretch>
            <a:fillRect/>
          </a:stretch>
        </p:blipFill>
        <p:spPr>
          <a:xfrm>
            <a:off x="1" y="0"/>
            <a:ext cx="12192000" cy="7286363"/>
          </a:xfrm>
          <a:prstGeom prst="rect">
            <a:avLst/>
          </a:prstGeom>
        </p:spPr>
      </p:pic>
    </p:spTree>
    <p:extLst>
      <p:ext uri="{BB962C8B-B14F-4D97-AF65-F5344CB8AC3E}">
        <p14:creationId xmlns:p14="http://schemas.microsoft.com/office/powerpoint/2010/main" val="36075415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355</TotalTime>
  <Words>1407</Words>
  <Application>Microsoft Office PowerPoint</Application>
  <PresentationFormat>Widescreen</PresentationFormat>
  <Paragraphs>129</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Cambria</vt:lpstr>
      <vt:lpstr>Corbel</vt:lpstr>
      <vt:lpstr>gothamBook</vt:lpstr>
      <vt:lpstr>open-sans</vt:lpstr>
      <vt:lpstr>Parallax</vt:lpstr>
      <vt:lpstr>I V  DRIP  THERAPY  </vt:lpstr>
      <vt:lpstr>SESSION OVERVIEW</vt:lpstr>
      <vt:lpstr>DEFINITION</vt:lpstr>
      <vt:lpstr>          5 W 1 H what is Iv Drip therapy? When is it useful? Where it is useful? Which situations its used? Why is it used? How it can be used?     </vt:lpstr>
      <vt:lpstr>USES</vt:lpstr>
      <vt:lpstr>Hydromax IV therapy : antioxidants that replenish electrolytes 14 k- 18   k </vt:lpstr>
      <vt:lpstr>Before During After</vt:lpstr>
      <vt:lpstr>I V  DRIP  THERAPY</vt:lpstr>
      <vt:lpstr> IV Drip &amp; Detox Therapy </vt:lpstr>
      <vt:lpstr>IV Drip Therapy for Weight Loss: Process, Benefits and Cost </vt:lpstr>
      <vt:lpstr>Further info from websites</vt:lpstr>
      <vt:lpstr>Extended uses</vt:lpstr>
      <vt:lpstr>Harmful effects of IV therapy</vt:lpstr>
      <vt:lpstr>Views from Research studies</vt:lpstr>
      <vt:lpstr>PowerPoint Presentation</vt:lpstr>
      <vt:lpstr>PowerPoint Presentation</vt:lpstr>
      <vt:lpstr>Disease treatment with antioxidants Several vital organs like the heart, lungs and the brain are vulnerable to oxidative injury. Brain in particular is vulnerable because of its high content of oxygen, high metabolic rate and elevated levels of polyunsaturated lipids - the target of lipid peroxidation. Antioxidants are also being investigated as possible treatments for neurodegenerative diseases such as Alzheimer's disease, Parkinson's disease, and amyotrophic lateral sclerosis.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V  DRIP  THERAPY</dc:title>
  <dc:creator>admin</dc:creator>
  <cp:lastModifiedBy>admin</cp:lastModifiedBy>
  <cp:revision>33</cp:revision>
  <dcterms:created xsi:type="dcterms:W3CDTF">2024-09-27T08:02:56Z</dcterms:created>
  <dcterms:modified xsi:type="dcterms:W3CDTF">2024-12-03T12:50:42Z</dcterms:modified>
</cp:coreProperties>
</file>